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  <p:sldId id="262" r:id="rId6"/>
    <p:sldId id="264" r:id="rId7"/>
    <p:sldId id="265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3787E-0F20-4E30-856C-EA82DB0FBC80}" type="datetimeFigureOut">
              <a:rPr lang="en-US" smtClean="0"/>
              <a:pPr/>
              <a:t>12/3/2008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B4003-2E2B-43B3-956D-3D828F56C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Predator-Prey Interaction in Structured Models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3124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Glenn </a:t>
            </a:r>
            <a:r>
              <a:rPr lang="en-US" sz="3600" b="1" dirty="0" err="1" smtClean="0">
                <a:solidFill>
                  <a:srgbClr val="C00000"/>
                </a:solidFill>
              </a:rPr>
              <a:t>Ledder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sz="3600" b="1" dirty="0" smtClean="0">
                <a:solidFill>
                  <a:srgbClr val="C00000"/>
                </a:solidFill>
              </a:rPr>
              <a:t>J. David Logan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University of Nebraska-Lincoln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gledder@math.unl.edu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Holling</a:t>
            </a:r>
            <a:r>
              <a:rPr lang="en-US" dirty="0" smtClean="0"/>
              <a:t> type II dynamics</a:t>
            </a:r>
            <a:endParaRPr lang="en-US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524000" y="1752600"/>
          <a:ext cx="6073775" cy="4052888"/>
        </p:xfrm>
        <a:graphic>
          <a:graphicData uri="http://schemas.openxmlformats.org/presentationml/2006/ole">
            <p:oleObj spid="_x0000_s2050" name="Chart" r:id="rId3" imgW="6096000" imgH="4067243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Holling</a:t>
            </a:r>
            <a:r>
              <a:rPr lang="en-US" dirty="0" smtClean="0"/>
              <a:t> Type II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133599"/>
          </a:xfrm>
        </p:spPr>
        <p:txBody>
          <a:bodyPr>
            <a:normAutofit/>
          </a:bodyPr>
          <a:lstStyle/>
          <a:p>
            <a:r>
              <a:rPr lang="en-US" dirty="0" smtClean="0"/>
              <a:t>Time is split between searching and feeding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b="1" i="1" dirty="0" smtClean="0"/>
              <a:t>U</a:t>
            </a:r>
            <a:r>
              <a:rPr lang="en-US" dirty="0" smtClean="0"/>
              <a:t> – prey density    </a:t>
            </a: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i="1" dirty="0" smtClean="0"/>
              <a:t>U</a:t>
            </a:r>
            <a:r>
              <a:rPr lang="en-US" b="1" dirty="0" smtClean="0"/>
              <a:t>)</a:t>
            </a:r>
            <a:r>
              <a:rPr lang="en-US" dirty="0" smtClean="0"/>
              <a:t> – overall predation rate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– search speed	            </a:t>
            </a:r>
            <a:r>
              <a:rPr lang="en-US" b="1" i="1" dirty="0" smtClean="0">
                <a:solidFill>
                  <a:srgbClr val="0070C0"/>
                </a:solidFill>
              </a:rPr>
              <a:t>h</a:t>
            </a:r>
            <a:r>
              <a:rPr lang="en-US" b="1" dirty="0" smtClean="0">
                <a:solidFill>
                  <a:srgbClr val="0070C0"/>
                </a:solidFill>
              </a:rPr>
              <a:t> – handling time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962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------- = --------- · --------- · -------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0"/>
            <a:ext cx="934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food</a:t>
            </a:r>
          </a:p>
          <a:p>
            <a:pPr algn="ctr"/>
            <a:r>
              <a:rPr lang="en-US" sz="2400" dirty="0" smtClean="0"/>
              <a:t>total 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810000"/>
            <a:ext cx="1172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search t</a:t>
            </a:r>
          </a:p>
          <a:p>
            <a:pPr algn="ctr"/>
            <a:r>
              <a:rPr lang="en-US" sz="2400" dirty="0" smtClean="0"/>
              <a:t>total 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810000"/>
            <a:ext cx="1172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space</a:t>
            </a:r>
          </a:p>
          <a:p>
            <a:pPr algn="ctr"/>
            <a:r>
              <a:rPr lang="en-US" sz="2400" dirty="0" smtClean="0"/>
              <a:t>search 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3810000"/>
            <a:ext cx="898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food</a:t>
            </a:r>
          </a:p>
          <a:p>
            <a:pPr algn="ctr"/>
            <a:r>
              <a:rPr lang="en-US" sz="2400" dirty="0" smtClean="0"/>
              <a:t>space</a:t>
            </a:r>
            <a:endParaRPr lang="en-US" sz="24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04800" y="4800600"/>
          <a:ext cx="4260850" cy="558800"/>
        </p:xfrm>
        <a:graphic>
          <a:graphicData uri="http://schemas.openxmlformats.org/presentationml/2006/ole">
            <p:oleObj spid="_x0000_s1026" name="Equation" r:id="rId3" imgW="1549080" imgH="2030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867400" y="3810000"/>
            <a:ext cx="1172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search t</a:t>
            </a:r>
          </a:p>
          <a:p>
            <a:pPr algn="ctr"/>
            <a:r>
              <a:rPr lang="en-US" sz="2400" dirty="0" smtClean="0"/>
              <a:t>total t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696200" y="3810000"/>
            <a:ext cx="9344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feed t</a:t>
            </a:r>
          </a:p>
          <a:p>
            <a:pPr algn="ctr"/>
            <a:r>
              <a:rPr lang="en-US" sz="2400" dirty="0" smtClean="0"/>
              <a:t>total t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9624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--------- = 1 – ------- </a:t>
            </a:r>
            <a:endParaRPr lang="en-US" sz="2800" dirty="0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638800" y="4800600"/>
          <a:ext cx="2828925" cy="558800"/>
        </p:xfrm>
        <a:graphic>
          <a:graphicData uri="http://schemas.openxmlformats.org/presentationml/2006/ole">
            <p:oleObj spid="_x0000_s1027" name="Equation" r:id="rId4" imgW="102852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597275" y="5562600"/>
          <a:ext cx="1949450" cy="990600"/>
        </p:xfrm>
        <a:graphic>
          <a:graphicData uri="http://schemas.openxmlformats.org/presentationml/2006/ole">
            <p:oleObj spid="_x0000_s1028" name="Equation" r:id="rId5" imgW="774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Holling</a:t>
            </a:r>
            <a:r>
              <a:rPr lang="en-US" dirty="0" smtClean="0"/>
              <a:t> Type III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Time is split between searching and feeding</a:t>
            </a:r>
          </a:p>
          <a:p>
            <a:r>
              <a:rPr lang="en-US" dirty="0" smtClean="0"/>
              <a:t>Searching is density-dependent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b="1" i="1" dirty="0" smtClean="0"/>
              <a:t>U</a:t>
            </a:r>
            <a:r>
              <a:rPr lang="en-US" dirty="0" smtClean="0"/>
              <a:t> – prey density    </a:t>
            </a: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i="1" dirty="0" smtClean="0"/>
              <a:t>U</a:t>
            </a:r>
            <a:r>
              <a:rPr lang="en-US" b="1" dirty="0" smtClean="0"/>
              <a:t>)</a:t>
            </a:r>
            <a:r>
              <a:rPr lang="en-US" dirty="0" smtClean="0"/>
              <a:t> – overall predation rate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– maximum search speed	       </a:t>
            </a:r>
            <a:r>
              <a:rPr lang="en-US" b="1" i="1" dirty="0" smtClean="0">
                <a:solidFill>
                  <a:srgbClr val="0070C0"/>
                </a:solidFill>
              </a:rPr>
              <a:t>h</a:t>
            </a:r>
            <a:r>
              <a:rPr lang="en-US" b="1" dirty="0" smtClean="0">
                <a:solidFill>
                  <a:srgbClr val="0070C0"/>
                </a:solidFill>
              </a:rPr>
              <a:t> – handling time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82650" y="4267200"/>
          <a:ext cx="3910013" cy="939800"/>
        </p:xfrm>
        <a:graphic>
          <a:graphicData uri="http://schemas.openxmlformats.org/presentationml/2006/ole">
            <p:oleObj spid="_x0000_s3074" name="Equation" r:id="rId3" imgW="1638000" imgH="39348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791200" y="4495800"/>
          <a:ext cx="2676525" cy="528696"/>
        </p:xfrm>
        <a:graphic>
          <a:graphicData uri="http://schemas.openxmlformats.org/presentationml/2006/ole">
            <p:oleObj spid="_x0000_s3075" name="Equation" r:id="rId4" imgW="102852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385888" y="5594350"/>
          <a:ext cx="6815137" cy="990600"/>
        </p:xfrm>
        <a:graphic>
          <a:graphicData uri="http://schemas.openxmlformats.org/presentationml/2006/ole">
            <p:oleObj spid="_x0000_s3076" name="Equation" r:id="rId5" imgW="2882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Holling</a:t>
            </a:r>
            <a:r>
              <a:rPr lang="en-US" dirty="0" smtClean="0"/>
              <a:t> Type II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2133599"/>
          </a:xfrm>
        </p:spPr>
        <p:txBody>
          <a:bodyPr>
            <a:normAutofit/>
          </a:bodyPr>
          <a:lstStyle/>
          <a:p>
            <a:r>
              <a:rPr lang="en-US" dirty="0" smtClean="0"/>
              <a:t>Time is split between searching and feeding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b="1" i="1" dirty="0" smtClean="0"/>
              <a:t>U</a:t>
            </a:r>
            <a:r>
              <a:rPr lang="en-US" dirty="0" smtClean="0"/>
              <a:t> – prey density    </a:t>
            </a:r>
            <a:r>
              <a:rPr lang="en-US" b="1" i="1" dirty="0" smtClean="0"/>
              <a:t>R</a:t>
            </a:r>
            <a:r>
              <a:rPr lang="en-US" b="1" dirty="0" smtClean="0"/>
              <a:t>(</a:t>
            </a:r>
            <a:r>
              <a:rPr lang="en-US" b="1" i="1" dirty="0" smtClean="0"/>
              <a:t>U</a:t>
            </a:r>
            <a:r>
              <a:rPr lang="en-US" b="1" dirty="0" smtClean="0"/>
              <a:t>)</a:t>
            </a:r>
            <a:r>
              <a:rPr lang="en-US" dirty="0" smtClean="0"/>
              <a:t> – overall predation rate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 – search speed	            </a:t>
            </a:r>
            <a:r>
              <a:rPr lang="en-US" b="1" i="1" dirty="0" smtClean="0">
                <a:solidFill>
                  <a:srgbClr val="0070C0"/>
                </a:solidFill>
              </a:rPr>
              <a:t>h</a:t>
            </a:r>
            <a:r>
              <a:rPr lang="en-US" b="1" dirty="0" smtClean="0">
                <a:solidFill>
                  <a:srgbClr val="0070C0"/>
                </a:solidFill>
              </a:rPr>
              <a:t> – handling time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12788" y="4038600"/>
          <a:ext cx="3667125" cy="558800"/>
        </p:xfrm>
        <a:graphic>
          <a:graphicData uri="http://schemas.openxmlformats.org/presentationml/2006/ole">
            <p:oleObj spid="_x0000_s4098" name="Equation" r:id="rId3" imgW="1333440" imgH="20304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334000" y="4038600"/>
          <a:ext cx="2828925" cy="558800"/>
        </p:xfrm>
        <a:graphic>
          <a:graphicData uri="http://schemas.openxmlformats.org/presentationml/2006/ole">
            <p:oleObj spid="_x0000_s4099" name="Equation" r:id="rId4" imgW="102852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489325" y="5410200"/>
          <a:ext cx="1949450" cy="990600"/>
        </p:xfrm>
        <a:graphic>
          <a:graphicData uri="http://schemas.openxmlformats.org/presentationml/2006/ole">
            <p:oleObj spid="_x0000_s4100" name="Equation" r:id="rId5" imgW="774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Holling</a:t>
            </a:r>
            <a:r>
              <a:rPr lang="en-US" dirty="0" smtClean="0"/>
              <a:t> type II—Multiple Prey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21335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Time is split between searching and feeding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b="1" i="1" dirty="0" err="1" smtClean="0"/>
              <a:t>U</a:t>
            </a:r>
            <a:r>
              <a:rPr lang="en-US" b="1" i="1" baseline="-25000" dirty="0" err="1" smtClean="0"/>
              <a:t>i</a:t>
            </a:r>
            <a:r>
              <a:rPr lang="en-US" dirty="0" smtClean="0"/>
              <a:t> – prey densities      </a:t>
            </a:r>
            <a:r>
              <a:rPr lang="en-US" b="1" i="1" dirty="0" err="1" smtClean="0"/>
              <a:t>R</a:t>
            </a:r>
            <a:r>
              <a:rPr lang="en-US" b="1" i="1" baseline="-25000" dirty="0" err="1" smtClean="0"/>
              <a:t>i</a:t>
            </a:r>
            <a:r>
              <a:rPr lang="en-US" b="1" dirty="0" smtClean="0"/>
              <a:t>(</a:t>
            </a:r>
            <a:r>
              <a:rPr lang="en-US" b="1" i="1" dirty="0" err="1" smtClean="0"/>
              <a:t>U</a:t>
            </a:r>
            <a:r>
              <a:rPr lang="en-US" b="1" i="1" baseline="-25000" dirty="0" err="1" smtClean="0"/>
              <a:t>i</a:t>
            </a:r>
            <a:r>
              <a:rPr lang="en-US" b="1" dirty="0" smtClean="0"/>
              <a:t>)</a:t>
            </a:r>
            <a:r>
              <a:rPr lang="en-US" dirty="0" smtClean="0"/>
              <a:t> – overall predation rates</a:t>
            </a:r>
          </a:p>
          <a:p>
            <a:pPr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</a:t>
            </a:r>
            <a:r>
              <a:rPr lang="en-US" b="1" i="1" baseline="-25000" dirty="0" smtClean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 – search speeds	         </a:t>
            </a:r>
            <a:r>
              <a:rPr lang="en-US" b="1" i="1" dirty="0" smtClean="0">
                <a:solidFill>
                  <a:srgbClr val="0070C0"/>
                </a:solidFill>
              </a:rPr>
              <a:t>h</a:t>
            </a:r>
            <a:r>
              <a:rPr lang="en-US" b="1" i="1" baseline="-25000" dirty="0" smtClean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 – handling times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8163" y="4003675"/>
          <a:ext cx="4016375" cy="628650"/>
        </p:xfrm>
        <a:graphic>
          <a:graphicData uri="http://schemas.openxmlformats.org/presentationml/2006/ole">
            <p:oleObj spid="_x0000_s6146" name="Equation" r:id="rId3" imgW="1460160" imgH="2286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949825" y="3968750"/>
          <a:ext cx="3597275" cy="698500"/>
        </p:xfrm>
        <a:graphic>
          <a:graphicData uri="http://schemas.openxmlformats.org/presentationml/2006/ole">
            <p:oleObj spid="_x0000_s6147" name="Equation" r:id="rId4" imgW="1307880" imgH="2538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025775" y="5346700"/>
          <a:ext cx="2876550" cy="1117600"/>
        </p:xfrm>
        <a:graphic>
          <a:graphicData uri="http://schemas.openxmlformats.org/presentationml/2006/ole">
            <p:oleObj spid="_x0000_s6148" name="Equation" r:id="rId5" imgW="11430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Model – 1 Predator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205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050" dirty="0" smtClean="0"/>
          </a:p>
          <a:p>
            <a:pPr>
              <a:buNone/>
            </a:pPr>
            <a:r>
              <a:rPr lang="en-US" sz="2800" b="1" i="1" dirty="0" err="1" smtClean="0"/>
              <a:t>U</a:t>
            </a:r>
            <a:r>
              <a:rPr lang="en-US" sz="2800" b="1" i="1" baseline="-25000" dirty="0" err="1" smtClean="0"/>
              <a:t>i</a:t>
            </a:r>
            <a:r>
              <a:rPr lang="en-US" sz="2800" dirty="0" smtClean="0"/>
              <a:t> – prey densities      </a:t>
            </a:r>
            <a:r>
              <a:rPr lang="en-US" sz="2800" b="1" i="1" dirty="0" err="1" smtClean="0"/>
              <a:t>R</a:t>
            </a:r>
            <a:r>
              <a:rPr lang="en-US" sz="2800" b="1" i="1" baseline="-25000" dirty="0" err="1" smtClean="0"/>
              <a:t>i</a:t>
            </a:r>
            <a:r>
              <a:rPr lang="en-US" sz="2800" b="1" dirty="0" smtClean="0"/>
              <a:t>(</a:t>
            </a:r>
            <a:r>
              <a:rPr lang="en-US" sz="2800" b="1" i="1" dirty="0" err="1" smtClean="0"/>
              <a:t>U</a:t>
            </a:r>
            <a:r>
              <a:rPr lang="en-US" sz="2800" b="1" i="1" baseline="-25000" dirty="0" err="1" smtClean="0"/>
              <a:t>i</a:t>
            </a:r>
            <a:r>
              <a:rPr lang="en-US" sz="2800" b="1" dirty="0" smtClean="0"/>
              <a:t>)</a:t>
            </a:r>
            <a:r>
              <a:rPr lang="en-US" sz="2800" dirty="0" smtClean="0"/>
              <a:t> – overall predation rates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0070C0"/>
                </a:solidFill>
              </a:rPr>
              <a:t>s</a:t>
            </a:r>
            <a:r>
              <a:rPr lang="en-US" sz="2800" b="1" i="1" baseline="-25000" dirty="0" smtClean="0">
                <a:solidFill>
                  <a:srgbClr val="0070C0"/>
                </a:solidFill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</a:rPr>
              <a:t> – search speeds	 </a:t>
            </a:r>
            <a:r>
              <a:rPr lang="en-US" sz="2800" b="1" i="1" dirty="0" smtClean="0">
                <a:solidFill>
                  <a:srgbClr val="0070C0"/>
                </a:solidFill>
              </a:rPr>
              <a:t>h</a:t>
            </a:r>
            <a:r>
              <a:rPr lang="en-US" sz="2800" b="1" i="1" baseline="-25000" dirty="0" smtClean="0">
                <a:solidFill>
                  <a:srgbClr val="0070C0"/>
                </a:solidFill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</a:rPr>
              <a:t> – handling times  </a:t>
            </a:r>
            <a:r>
              <a:rPr lang="en-US" sz="2800" b="1" i="1" dirty="0" smtClean="0">
                <a:solidFill>
                  <a:srgbClr val="0070C0"/>
                </a:solidFill>
              </a:rPr>
              <a:t>c</a:t>
            </a:r>
            <a:r>
              <a:rPr lang="en-US" sz="2800" b="1" i="1" baseline="-25000" dirty="0" smtClean="0">
                <a:solidFill>
                  <a:srgbClr val="0070C0"/>
                </a:solidFill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</a:rPr>
              <a:t> -- conversion</a:t>
            </a:r>
          </a:p>
          <a:p>
            <a:pPr>
              <a:buNone/>
            </a:pPr>
            <a:r>
              <a:rPr lang="en-US" sz="2800" b="1" i="1" dirty="0" smtClean="0"/>
              <a:t>G</a:t>
            </a:r>
            <a:r>
              <a:rPr lang="en-US" sz="2800" b="1" dirty="0" smtClean="0"/>
              <a:t> </a:t>
            </a:r>
            <a:r>
              <a:rPr lang="en-US" sz="2800" dirty="0" smtClean="0"/>
              <a:t>– per capita growth       </a:t>
            </a:r>
            <a:r>
              <a:rPr lang="en-US" sz="2800" b="1" i="1" dirty="0" smtClean="0"/>
              <a:t>M</a:t>
            </a:r>
            <a:r>
              <a:rPr lang="en-US" sz="2800" dirty="0" smtClean="0"/>
              <a:t> – per capita mortality</a:t>
            </a:r>
          </a:p>
          <a:p>
            <a:pPr>
              <a:buNone/>
            </a:pP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860550" y="3581400"/>
          <a:ext cx="5337175" cy="1117600"/>
        </p:xfrm>
        <a:graphic>
          <a:graphicData uri="http://schemas.openxmlformats.org/presentationml/2006/ole">
            <p:oleObj spid="_x0000_s7172" name="Equation" r:id="rId3" imgW="2120760" imgH="444240" progId="Equation.3">
              <p:embed/>
            </p:oleObj>
          </a:graphicData>
        </a:graphic>
      </p:graphicFrame>
      <p:graphicFrame>
        <p:nvGraphicFramePr>
          <p:cNvPr id="7173" name="Object 4"/>
          <p:cNvGraphicFramePr>
            <a:graphicFrameLocks noChangeAspect="1"/>
          </p:cNvGraphicFramePr>
          <p:nvPr/>
        </p:nvGraphicFramePr>
        <p:xfrm>
          <a:off x="2057400" y="5181600"/>
          <a:ext cx="4921250" cy="1211263"/>
        </p:xfrm>
        <a:graphic>
          <a:graphicData uri="http://schemas.openxmlformats.org/presentationml/2006/ole">
            <p:oleObj spid="_x0000_s7173" name="Equation" r:id="rId4" imgW="19555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Prey and Predators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182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050" dirty="0" smtClean="0"/>
          </a:p>
          <a:p>
            <a:pPr>
              <a:buNone/>
            </a:pPr>
            <a:r>
              <a:rPr lang="en-US" sz="2800" b="1" i="1" dirty="0" err="1" smtClean="0"/>
              <a:t>U</a:t>
            </a:r>
            <a:r>
              <a:rPr lang="en-US" sz="2800" b="1" i="1" baseline="-25000" dirty="0" err="1" smtClean="0"/>
              <a:t>i</a:t>
            </a:r>
            <a:r>
              <a:rPr lang="en-US" sz="2800" dirty="0" smtClean="0"/>
              <a:t> – prey densities               </a:t>
            </a:r>
            <a:r>
              <a:rPr lang="en-US" sz="2800" b="1" i="1" dirty="0" err="1" smtClean="0"/>
              <a:t>P</a:t>
            </a:r>
            <a:r>
              <a:rPr lang="en-US" sz="2800" b="1" i="1" baseline="-25000" dirty="0" err="1" smtClean="0"/>
              <a:t>k</a:t>
            </a:r>
            <a:r>
              <a:rPr lang="en-US" sz="2800" dirty="0" smtClean="0"/>
              <a:t> – predator densities</a:t>
            </a:r>
          </a:p>
          <a:p>
            <a:pPr>
              <a:buNone/>
            </a:pPr>
            <a:r>
              <a:rPr lang="en-US" sz="2800" b="1" i="1" dirty="0" err="1" smtClean="0">
                <a:solidFill>
                  <a:srgbClr val="0070C0"/>
                </a:solidFill>
              </a:rPr>
              <a:t>s</a:t>
            </a:r>
            <a:r>
              <a:rPr lang="en-US" sz="2800" b="1" i="1" baseline="-25000" dirty="0" err="1" smtClean="0">
                <a:solidFill>
                  <a:srgbClr val="0070C0"/>
                </a:solidFill>
              </a:rPr>
              <a:t>ik</a:t>
            </a:r>
            <a:r>
              <a:rPr lang="en-US" sz="2800" b="1" dirty="0" smtClean="0">
                <a:solidFill>
                  <a:srgbClr val="0070C0"/>
                </a:solidFill>
              </a:rPr>
              <a:t> – search speeds	             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h</a:t>
            </a:r>
            <a:r>
              <a:rPr lang="en-US" sz="2800" b="1" i="1" baseline="-25000" dirty="0" err="1" smtClean="0">
                <a:solidFill>
                  <a:srgbClr val="0070C0"/>
                </a:solidFill>
              </a:rPr>
              <a:t>ik</a:t>
            </a:r>
            <a:r>
              <a:rPr lang="en-US" sz="2800" b="1" dirty="0" smtClean="0">
                <a:solidFill>
                  <a:srgbClr val="0070C0"/>
                </a:solidFill>
              </a:rPr>
              <a:t> – handling times</a:t>
            </a:r>
          </a:p>
          <a:p>
            <a:pPr>
              <a:buNone/>
            </a:pPr>
            <a:r>
              <a:rPr lang="en-US" sz="2800" b="1" i="1" dirty="0" err="1" smtClean="0">
                <a:solidFill>
                  <a:srgbClr val="0070C0"/>
                </a:solidFill>
              </a:rPr>
              <a:t>c</a:t>
            </a:r>
            <a:r>
              <a:rPr lang="en-US" sz="2800" b="1" i="1" baseline="-25000" dirty="0" err="1" smtClean="0">
                <a:solidFill>
                  <a:srgbClr val="0070C0"/>
                </a:solidFill>
              </a:rPr>
              <a:t>ik</a:t>
            </a:r>
            <a:r>
              <a:rPr lang="en-US" sz="2800" b="1" dirty="0" smtClean="0">
                <a:solidFill>
                  <a:srgbClr val="0070C0"/>
                </a:solidFill>
              </a:rPr>
              <a:t> – conversion efficiencies</a:t>
            </a:r>
          </a:p>
          <a:p>
            <a:pPr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371600" y="3200400"/>
          <a:ext cx="6264275" cy="1404938"/>
        </p:xfrm>
        <a:graphic>
          <a:graphicData uri="http://schemas.openxmlformats.org/presentationml/2006/ole">
            <p:oleObj spid="_x0000_s22530" name="Equation" r:id="rId3" imgW="2489040" imgH="558720" progId="Equation.3">
              <p:embed/>
            </p:oleObj>
          </a:graphicData>
        </a:graphic>
      </p:graphicFrame>
      <p:graphicFrame>
        <p:nvGraphicFramePr>
          <p:cNvPr id="7173" name="Object 4"/>
          <p:cNvGraphicFramePr>
            <a:graphicFrameLocks noChangeAspect="1"/>
          </p:cNvGraphicFramePr>
          <p:nvPr/>
        </p:nvGraphicFramePr>
        <p:xfrm>
          <a:off x="1643063" y="5057775"/>
          <a:ext cx="5753100" cy="1306513"/>
        </p:xfrm>
        <a:graphic>
          <a:graphicData uri="http://schemas.openxmlformats.org/presentationml/2006/ole">
            <p:oleObj spid="_x0000_s22531" name="Equation" r:id="rId4" imgW="228600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2362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i="1" dirty="0" smtClean="0"/>
              <a:t>x</a:t>
            </a:r>
            <a:r>
              <a:rPr lang="en-US" sz="2800" dirty="0" smtClean="0"/>
              <a:t> – prey class                           </a:t>
            </a:r>
            <a:r>
              <a:rPr lang="en-US" sz="2800" b="1" i="1" dirty="0" smtClean="0"/>
              <a:t>y</a:t>
            </a:r>
            <a:r>
              <a:rPr lang="en-US" sz="2800" dirty="0" smtClean="0"/>
              <a:t> – predator class</a:t>
            </a:r>
          </a:p>
          <a:p>
            <a:pPr>
              <a:buNone/>
            </a:pPr>
            <a:r>
              <a:rPr lang="en-US" sz="2800" b="1" i="1" dirty="0" smtClean="0"/>
              <a:t>u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t</a:t>
            </a:r>
            <a:r>
              <a:rPr lang="en-US" sz="2800" dirty="0" smtClean="0"/>
              <a:t>) – prey density              </a:t>
            </a:r>
            <a:r>
              <a:rPr lang="en-US" sz="2800" b="1" i="1" dirty="0" smtClean="0"/>
              <a:t>p</a:t>
            </a:r>
            <a:r>
              <a:rPr lang="en-US" sz="2800" dirty="0" smtClean="0"/>
              <a:t>(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t</a:t>
            </a:r>
            <a:r>
              <a:rPr lang="en-US" sz="2800" dirty="0" smtClean="0"/>
              <a:t>) – predator density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0070C0"/>
                </a:solidFill>
              </a:rPr>
              <a:t>s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sz="2800" b="1" i="1" dirty="0" smtClean="0">
                <a:solidFill>
                  <a:srgbClr val="0070C0"/>
                </a:solidFill>
              </a:rPr>
              <a:t>x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i="1" dirty="0" smtClean="0">
                <a:solidFill>
                  <a:srgbClr val="0070C0"/>
                </a:solidFill>
              </a:rPr>
              <a:t>y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i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– search speed	           </a:t>
            </a:r>
            <a:r>
              <a:rPr lang="en-US" sz="2800" b="1" i="1" dirty="0" smtClean="0">
                <a:solidFill>
                  <a:srgbClr val="0070C0"/>
                </a:solidFill>
              </a:rPr>
              <a:t>h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sz="2800" b="1" i="1" dirty="0" smtClean="0">
                <a:solidFill>
                  <a:srgbClr val="0070C0"/>
                </a:solidFill>
              </a:rPr>
              <a:t>x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i="1" dirty="0" smtClean="0">
                <a:solidFill>
                  <a:srgbClr val="0070C0"/>
                </a:solidFill>
              </a:rPr>
              <a:t>y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i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– handling time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I(y) – set of prey consumed by predators of size y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K(x) – set of predators capable of consuming prey of size x</a:t>
            </a:r>
          </a:p>
          <a:p>
            <a:pPr>
              <a:buNone/>
            </a:pPr>
            <a:r>
              <a:rPr lang="en-US" sz="2800" b="1" i="1" dirty="0" err="1" smtClean="0"/>
              <a:t>dF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, </a:t>
            </a:r>
            <a:r>
              <a:rPr lang="en-US" sz="2800" i="1" dirty="0" smtClean="0"/>
              <a:t>y</a:t>
            </a:r>
            <a:r>
              <a:rPr lang="en-US" sz="2800" dirty="0" smtClean="0"/>
              <a:t>, </a:t>
            </a:r>
            <a:r>
              <a:rPr lang="en-US" sz="2800" i="1" dirty="0" smtClean="0"/>
              <a:t>t</a:t>
            </a:r>
            <a:r>
              <a:rPr lang="en-US" sz="2800" dirty="0" smtClean="0"/>
              <a:t>) </a:t>
            </a:r>
            <a:r>
              <a:rPr lang="en-US" sz="2800" b="1" dirty="0" smtClean="0"/>
              <a:t>– predation of (y, </a:t>
            </a:r>
            <a:r>
              <a:rPr lang="en-US" sz="2800" b="1" dirty="0" err="1" smtClean="0"/>
              <a:t>y+dy</a:t>
            </a:r>
            <a:r>
              <a:rPr lang="en-US" sz="2800" b="1" dirty="0" smtClean="0"/>
              <a:t>) on (x, </a:t>
            </a:r>
            <a:r>
              <a:rPr lang="en-US" sz="2800" b="1" dirty="0" err="1" smtClean="0"/>
              <a:t>x+dx</a:t>
            </a:r>
            <a:r>
              <a:rPr lang="en-US" sz="2800" b="1" dirty="0" smtClean="0"/>
              <a:t>)</a:t>
            </a:r>
          </a:p>
          <a:p>
            <a:pPr>
              <a:buNone/>
            </a:pP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8163" y="4003675"/>
          <a:ext cx="4016375" cy="628650"/>
        </p:xfrm>
        <a:graphic>
          <a:graphicData uri="http://schemas.openxmlformats.org/presentationml/2006/ole">
            <p:oleObj spid="_x0000_s21506" name="Equation" r:id="rId3" imgW="1460160" imgH="2286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949825" y="3968750"/>
          <a:ext cx="3597275" cy="698500"/>
        </p:xfrm>
        <a:graphic>
          <a:graphicData uri="http://schemas.openxmlformats.org/presentationml/2006/ole">
            <p:oleObj spid="_x0000_s21507" name="Equation" r:id="rId4" imgW="1307880" imgH="25380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041650" y="5346700"/>
          <a:ext cx="2844800" cy="1117600"/>
        </p:xfrm>
        <a:graphic>
          <a:graphicData uri="http://schemas.openxmlformats.org/presentationml/2006/ole">
            <p:oleObj spid="_x0000_s21508" name="Equation" r:id="rId5" imgW="11300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226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Chart</vt:lpstr>
      <vt:lpstr>Equation</vt:lpstr>
      <vt:lpstr>Predator-Prey Interaction in Structured Models</vt:lpstr>
      <vt:lpstr>Simple Holling type II dynamics</vt:lpstr>
      <vt:lpstr>Simple Holling Type II Dynamics</vt:lpstr>
      <vt:lpstr>Simple Holling Type III Dynamics</vt:lpstr>
      <vt:lpstr>Simple Holling Type II Dynamics</vt:lpstr>
      <vt:lpstr>Holling type II—Multiple Prey</vt:lpstr>
      <vt:lpstr>Full Model – 1 Predator Class</vt:lpstr>
      <vt:lpstr>Multiple Prey and Predators</vt:lpstr>
      <vt:lpstr>Continuous Structure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Predator-Prey Interaction in a Size-Structured Model</dc:title>
  <dc:creator>Glenn Ledder</dc:creator>
  <cp:lastModifiedBy>gledder1</cp:lastModifiedBy>
  <cp:revision>16</cp:revision>
  <dcterms:created xsi:type="dcterms:W3CDTF">2008-01-08T10:46:51Z</dcterms:created>
  <dcterms:modified xsi:type="dcterms:W3CDTF">2008-12-03T18:53:43Z</dcterms:modified>
</cp:coreProperties>
</file>