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684" r:id="rId4"/>
    <p:sldMasterId id="2147483696" r:id="rId5"/>
    <p:sldMasterId id="2147483708" r:id="rId6"/>
    <p:sldMasterId id="2147483720" r:id="rId7"/>
  </p:sldMasterIdLst>
  <p:sldIdLst>
    <p:sldId id="256" r:id="rId8"/>
    <p:sldId id="282" r:id="rId9"/>
    <p:sldId id="283" r:id="rId10"/>
    <p:sldId id="280" r:id="rId11"/>
    <p:sldId id="284" r:id="rId12"/>
    <p:sldId id="281" r:id="rId13"/>
    <p:sldId id="279" r:id="rId14"/>
    <p:sldId id="285" r:id="rId15"/>
    <p:sldId id="258" r:id="rId16"/>
    <p:sldId id="259" r:id="rId17"/>
    <p:sldId id="276" r:id="rId18"/>
    <p:sldId id="260" r:id="rId19"/>
    <p:sldId id="278" r:id="rId20"/>
    <p:sldId id="290" r:id="rId21"/>
    <p:sldId id="289" r:id="rId22"/>
    <p:sldId id="288" r:id="rId23"/>
    <p:sldId id="287" r:id="rId24"/>
    <p:sldId id="286" r:id="rId25"/>
    <p:sldId id="271" r:id="rId26"/>
    <p:sldId id="277" r:id="rId27"/>
    <p:sldId id="272" r:id="rId28"/>
    <p:sldId id="264" r:id="rId29"/>
    <p:sldId id="273" r:id="rId30"/>
    <p:sldId id="274" r:id="rId31"/>
    <p:sldId id="268" r:id="rId32"/>
    <p:sldId id="291" r:id="rId33"/>
    <p:sldId id="275" r:id="rId34"/>
    <p:sldId id="257" r:id="rId3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000A0"/>
    <a:srgbClr val="008000"/>
    <a:srgbClr val="006000"/>
    <a:srgbClr val="FFF7FF"/>
    <a:srgbClr val="FFF0FF"/>
    <a:srgbClr val="FFE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4" autoAdjust="0"/>
    <p:restoredTop sz="94737" autoAdjust="0"/>
  </p:normalViewPr>
  <p:slideViewPr>
    <p:cSldViewPr>
      <p:cViewPr varScale="1">
        <p:scale>
          <a:sx n="68" d="100"/>
          <a:sy n="68" d="100"/>
        </p:scale>
        <p:origin x="-96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794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slide" Target="slides/slide19.xml"/><Relationship Id="rId39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4.xml"/><Relationship Id="rId34" Type="http://schemas.openxmlformats.org/officeDocument/2006/relationships/slide" Target="slides/slide27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slide" Target="slides/slide18.xml"/><Relationship Id="rId33" Type="http://schemas.openxmlformats.org/officeDocument/2006/relationships/slide" Target="slides/slide26.xml"/><Relationship Id="rId38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29" Type="http://schemas.openxmlformats.org/officeDocument/2006/relationships/slide" Target="slides/slide22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24" Type="http://schemas.openxmlformats.org/officeDocument/2006/relationships/slide" Target="slides/slide17.xml"/><Relationship Id="rId32" Type="http://schemas.openxmlformats.org/officeDocument/2006/relationships/slide" Target="slides/slide25.xml"/><Relationship Id="rId37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8.xml"/><Relationship Id="rId23" Type="http://schemas.openxmlformats.org/officeDocument/2006/relationships/slide" Target="slides/slide16.xml"/><Relationship Id="rId28" Type="http://schemas.openxmlformats.org/officeDocument/2006/relationships/slide" Target="slides/slide21.xml"/><Relationship Id="rId36" Type="http://schemas.openxmlformats.org/officeDocument/2006/relationships/presProps" Target="presProps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31" Type="http://schemas.openxmlformats.org/officeDocument/2006/relationships/slide" Target="slides/slide2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slide" Target="slides/slide15.xml"/><Relationship Id="rId27" Type="http://schemas.openxmlformats.org/officeDocument/2006/relationships/slide" Target="slides/slide20.xml"/><Relationship Id="rId30" Type="http://schemas.openxmlformats.org/officeDocument/2006/relationships/slide" Target="slides/slide23.xml"/><Relationship Id="rId35" Type="http://schemas.openxmlformats.org/officeDocument/2006/relationships/slide" Target="slides/slide2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C35FD-A239-4D3F-BFD2-45270C8C5EF8}" type="datetimeFigureOut">
              <a:rPr lang="en-US" smtClean="0"/>
              <a:t>7/24/2012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7905E-C68C-44E4-8A83-069BD51145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8037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C35FD-A239-4D3F-BFD2-45270C8C5EF8}" type="datetimeFigureOut">
              <a:rPr lang="en-US" smtClean="0"/>
              <a:t>7/24/2012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7905E-C68C-44E4-8A83-069BD51145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297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C35FD-A239-4D3F-BFD2-45270C8C5EF8}" type="datetimeFigureOut">
              <a:rPr lang="en-US" smtClean="0"/>
              <a:t>7/24/2012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7905E-C68C-44E4-8A83-069BD51145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0421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0D5BD0-4ADC-4A1A-A7BA-C6AED6CA2BD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07095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388639-09E4-4B88-B976-6C51CC83DAD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25135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9E5142-28C1-4B6F-BA3F-D23DB91C9CD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9870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65F8B9-4C71-4A69-8250-FA5B938F91A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10018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27702C-ECD6-40C0-8840-73F8EF89738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680630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065910-8632-4A0D-B6DA-E1008F97AFD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590692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ED463C-23AD-4208-B001-ED909203254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582313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2868E1-DC4C-4731-9F9F-96BF9F8B74C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32955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C35FD-A239-4D3F-BFD2-45270C8C5EF8}" type="datetimeFigureOut">
              <a:rPr lang="en-US" smtClean="0"/>
              <a:t>7/24/2012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7905E-C68C-44E4-8A83-069BD51145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717017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3DAB34-BB7B-4FF2-A85D-5287042A186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458680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36F75F-FE1E-4430-905E-F575E8C1FD3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634088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A5CECE-7B1B-44B9-81D4-0BE0353274B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437295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0D5BD0-4ADC-4A1A-A7BA-C6AED6CA2BD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377836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388639-09E4-4B88-B976-6C51CC83DAD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681136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9E5142-28C1-4B6F-BA3F-D23DB91C9CD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299598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65F8B9-4C71-4A69-8250-FA5B938F91A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997752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27702C-ECD6-40C0-8840-73F8EF89738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518610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065910-8632-4A0D-B6DA-E1008F97AFD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041636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ED463C-23AD-4208-B001-ED909203254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26207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C35FD-A239-4D3F-BFD2-45270C8C5EF8}" type="datetimeFigureOut">
              <a:rPr lang="en-US" smtClean="0"/>
              <a:t>7/24/2012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7905E-C68C-44E4-8A83-069BD51145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7611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2868E1-DC4C-4731-9F9F-96BF9F8B74C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385535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3DAB34-BB7B-4FF2-A85D-5287042A186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967899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36F75F-FE1E-4430-905E-F575E8C1FD3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626375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A5CECE-7B1B-44B9-81D4-0BE0353274B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917828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79BCBD-7D9B-4A55-A9DF-56BEF0ADBED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712086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D40E71-8352-484A-9919-DCFC73162AF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880021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D61179-3398-4175-834A-4593366956F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109940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8B60E8-7CCD-4814-999F-6442C45E5B0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368068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1F397C-FE4F-4237-98B2-D32EC2248FC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652162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CAD8CB-D0F4-4EBF-8000-FF06427DC2C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67298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C35FD-A239-4D3F-BFD2-45270C8C5EF8}" type="datetimeFigureOut">
              <a:rPr lang="en-US" smtClean="0"/>
              <a:t>7/24/2012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7905E-C68C-44E4-8A83-069BD51145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536570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1E1E2A-50C4-4B24-9B2B-300941CCAB4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4327734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B6E21D-495C-439B-9431-DD4C6F2392B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599726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012A21-AC07-47CE-9A77-64729577BB4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343684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919B0D-C010-41D6-B388-A28526DDF68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4382698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7108C2-0858-4CD5-B0B4-2159598AE88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0012610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8E290D-6D2F-485B-A3C6-952793C1F56A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7/24/2012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7B4264-39BF-4EE3-9B12-9CBD71BBDD75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0396007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CC1D45-F966-4CD1-B82F-C31B7E3A0B9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7/24/2012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E0C4E2-6E02-4EC5-889D-8CAE18704056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8049120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346333-819A-49CC-84B9-E68BC353E5B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7/24/2012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975FE7-88C2-4FF0-97AE-013AFF2FAF4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9897166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3FDAAB-A879-4FE6-A6CC-F3DFE3B1BC0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7/24/2012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5BFEA0-2F13-4EDA-85CF-31E7DBACBB6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9377046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A8C00D-70EC-4919-B29D-524CCF805AF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7/24/2012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296F16-F984-4E82-9129-012CF4008046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35936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C35FD-A239-4D3F-BFD2-45270C8C5EF8}" type="datetimeFigureOut">
              <a:rPr lang="en-US" smtClean="0"/>
              <a:t>7/24/2012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7905E-C68C-44E4-8A83-069BD51145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872099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04E6B2-B7F7-4773-8EBD-D74EE56EC9EE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7/24/2012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C9580B-9E0E-4319-AB36-7CD8321169FB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1437611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BE05E1-BBF2-4BE9-B133-8E2922D8232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7/24/2012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F62077-BB53-43B2-819B-8EAEF03FDB4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2338875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6427A6-6B63-43F8-BC70-C891B46D584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7/24/2012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31E16B-CC37-4C26-8E89-EA236DF41ED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1899776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FD00FC-07A9-4D58-979F-423973A10E2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7/24/2012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7F4A0E-BD8C-4EAE-A6D2-9D794426AD56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4126011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ABB83C-23C1-4D71-A659-4C8F47465BB8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7/24/2012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7870EA-14B3-4FA3-8E17-E70F6BD92395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5718247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9DC210-77AF-408A-A157-82E51F02224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7/24/2012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C58D80-C83F-42EE-98D6-3F95D6079925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5316395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6A3DB9-651B-45F1-A730-7064BA3974D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540139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ABB9CF-D659-4BE9-9A73-D62A3270FEE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5994765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845326-8DCF-455A-85CC-D74C4E70CA8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3576983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CB6BD2-DF25-434D-A3DB-F7DFB723263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16578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C35FD-A239-4D3F-BFD2-45270C8C5EF8}" type="datetimeFigureOut">
              <a:rPr lang="en-US" smtClean="0"/>
              <a:t>7/24/2012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7905E-C68C-44E4-8A83-069BD51145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608285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E82F63-ABC6-41AD-AE76-1ECC235F7BB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1580261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A3CCF9-35DD-41F3-A2CD-0C61FDCE297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6704241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778F51-0599-4565-929B-68723A39420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3145767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6D6A9E-3D84-4147-823A-6E3F3089DE9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7929434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9F65D5-0B67-4CBA-948F-D79F0DD63E8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1135010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0AC286-DA3F-4952-8363-0C8538FE3EE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1486901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DE1C4A-BCB0-4367-903F-D808079BFC0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9812857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1915E-F9C6-4B45-B205-418C935F5EC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7/24/2012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7E374-61FD-464E-9D98-1A7614A689D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5671250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1915E-F9C6-4B45-B205-418C935F5EC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7/24/2012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7E374-61FD-464E-9D98-1A7614A689D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1343076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1915E-F9C6-4B45-B205-418C935F5EC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7/24/2012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7E374-61FD-464E-9D98-1A7614A689D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70123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C35FD-A239-4D3F-BFD2-45270C8C5EF8}" type="datetimeFigureOut">
              <a:rPr lang="en-US" smtClean="0"/>
              <a:t>7/24/2012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7905E-C68C-44E4-8A83-069BD51145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678300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1915E-F9C6-4B45-B205-418C935F5EC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7/24/2012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7E374-61FD-464E-9D98-1A7614A689D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2123239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1915E-F9C6-4B45-B205-418C935F5EC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7/24/2012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7E374-61FD-464E-9D98-1A7614A689D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9645634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1915E-F9C6-4B45-B205-418C935F5EC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7/24/2012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7E374-61FD-464E-9D98-1A7614A689D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1632133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1915E-F9C6-4B45-B205-418C935F5EC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7/24/2012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7E374-61FD-464E-9D98-1A7614A689D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2860274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1915E-F9C6-4B45-B205-418C935F5EC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7/24/2012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7E374-61FD-464E-9D98-1A7614A689D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2570280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1915E-F9C6-4B45-B205-418C935F5EC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7/24/2012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7E374-61FD-464E-9D98-1A7614A689D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4694590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1915E-F9C6-4B45-B205-418C935F5EC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7/24/2012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7E374-61FD-464E-9D98-1A7614A689D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5066370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1915E-F9C6-4B45-B205-418C935F5EC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7/24/2012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7E374-61FD-464E-9D98-1A7614A689D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47868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C35FD-A239-4D3F-BFD2-45270C8C5EF8}" type="datetimeFigureOut">
              <a:rPr lang="en-US" smtClean="0"/>
              <a:t>7/24/2012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7905E-C68C-44E4-8A83-069BD51145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5832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C35FD-A239-4D3F-BFD2-45270C8C5EF8}" type="datetimeFigureOut">
              <a:rPr lang="en-US" smtClean="0"/>
              <a:t>7/24/2012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7905E-C68C-44E4-8A83-069BD51145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5401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7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AC35FD-A239-4D3F-BFD2-45270C8C5EF8}" type="datetimeFigureOut">
              <a:rPr lang="en-US" smtClean="0"/>
              <a:t>7/24/2012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A7905E-C68C-44E4-8A83-069BD51145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6399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7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/>
            </a:lvl1pPr>
          </a:lstStyle>
          <a:p>
            <a:pPr fontAlgn="base"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400"/>
            </a:lvl1pPr>
          </a:lstStyle>
          <a:p>
            <a:pPr fontAlgn="base"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/>
            </a:lvl1pPr>
          </a:lstStyle>
          <a:p>
            <a:pPr fontAlgn="base">
              <a:spcAft>
                <a:spcPct val="0"/>
              </a:spcAft>
              <a:defRPr/>
            </a:pPr>
            <a:fld id="{25402507-5E5A-42A4-9A0D-3436EF1D0F37}" type="slidenum">
              <a:rPr lang="en-US">
                <a:solidFill>
                  <a:srgbClr val="000000"/>
                </a:solidFill>
              </a:rPr>
              <a:pPr fontAlgn="base"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5855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7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/>
            </a:lvl1pPr>
          </a:lstStyle>
          <a:p>
            <a:pPr fontAlgn="base"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400"/>
            </a:lvl1pPr>
          </a:lstStyle>
          <a:p>
            <a:pPr fontAlgn="base"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/>
            </a:lvl1pPr>
          </a:lstStyle>
          <a:p>
            <a:pPr fontAlgn="base">
              <a:spcAft>
                <a:spcPct val="0"/>
              </a:spcAft>
              <a:defRPr/>
            </a:pPr>
            <a:fld id="{25402507-5E5A-42A4-9A0D-3436EF1D0F37}" type="slidenum">
              <a:rPr lang="en-US">
                <a:solidFill>
                  <a:srgbClr val="000000"/>
                </a:solidFill>
              </a:rPr>
              <a:pPr fontAlgn="base"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76646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7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/>
            </a:lvl1pPr>
          </a:lstStyle>
          <a:p>
            <a:pPr fontAlgn="base"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400"/>
            </a:lvl1pPr>
          </a:lstStyle>
          <a:p>
            <a:pPr fontAlgn="base"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/>
            </a:lvl1pPr>
          </a:lstStyle>
          <a:p>
            <a:pPr fontAlgn="base">
              <a:spcAft>
                <a:spcPct val="0"/>
              </a:spcAft>
              <a:defRPr/>
            </a:pPr>
            <a:fld id="{D17587DE-966F-46D1-B4FE-0E3A337D2A0E}" type="slidenum">
              <a:rPr lang="en-US">
                <a:solidFill>
                  <a:srgbClr val="000000"/>
                </a:solidFill>
              </a:rPr>
              <a:pPr fontAlgn="base"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48923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921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C122E6F-0BFF-45AD-9AD0-35AE63C9454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7/24/2012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352C2B5-CFC2-4D68-9D34-837F36A85886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88159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E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>
                <a:latin typeface="Arial" charset="0"/>
                <a:cs typeface="Arial" charset="0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400">
                <a:latin typeface="Arial" charset="0"/>
                <a:cs typeface="Arial" charset="0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>
                <a:latin typeface="Arial" charset="0"/>
                <a:cs typeface="Arial" charset="0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fld id="{A252CB9B-A6E6-4388-8CA0-E72C56FC6163}" type="slidenum">
              <a:rPr lang="en-US">
                <a:solidFill>
                  <a:srgbClr val="000000"/>
                </a:solidFill>
              </a:rPr>
              <a:pPr fontAlgn="base"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17760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91915E-F9C6-4B45-B205-418C935F5EC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7/24/2012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37E374-61FD-464E-9D98-1A7614A689D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740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46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5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46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6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46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7.wmf"/><Relationship Id="rId4" Type="http://schemas.openxmlformats.org/officeDocument/2006/relationships/oleObject" Target="../embeddings/oleObject4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46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0.png"/><Relationship Id="rId4" Type="http://schemas.openxmlformats.org/officeDocument/2006/relationships/image" Target="../media/image9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46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10.wmf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46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12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5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.unl.edu/~gledder1/Talks/" TargetMode="External"/><Relationship Id="rId2" Type="http://schemas.openxmlformats.org/officeDocument/2006/relationships/hyperlink" Target="http://www.math.unl.edu/~gledder1/MathBioEd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"/>
            <a:ext cx="7772400" cy="3886200"/>
          </a:xfrm>
        </p:spPr>
        <p:txBody>
          <a:bodyPr>
            <a:noAutofit/>
          </a:bodyPr>
          <a:lstStyle/>
          <a:p>
            <a:r>
              <a:rPr lang="en-US" sz="6000" b="1" dirty="0"/>
              <a:t>Using </a:t>
            </a:r>
            <a:r>
              <a:rPr lang="en-US" sz="6000" b="1" dirty="0">
                <a:solidFill>
                  <a:srgbClr val="008000"/>
                </a:solidFill>
              </a:rPr>
              <a:t>Virtual Laboratories </a:t>
            </a:r>
            <a:r>
              <a:rPr lang="en-US" sz="6000" b="1" dirty="0"/>
              <a:t>to Teach Mathematical Modeling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4724400"/>
            <a:ext cx="6400800" cy="17526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Glenn </a:t>
            </a:r>
            <a:r>
              <a:rPr lang="en-US" dirty="0" err="1" smtClean="0">
                <a:solidFill>
                  <a:schemeClr val="tx1"/>
                </a:solidFill>
              </a:rPr>
              <a:t>Ledder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University of Nebraska-Lincoln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gledder@math.unl.edu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5114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Linear Regression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2860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On mechanistic grounds, the model is 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1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/>
              <a:t>=</a:t>
            </a:r>
            <a:r>
              <a:rPr lang="en-US" sz="1400" b="1" dirty="0" smtClean="0"/>
              <a:t> 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mx</a:t>
            </a:r>
            <a:r>
              <a:rPr lang="en-US" dirty="0" smtClean="0"/>
              <a:t>, not 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1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/>
              <a:t>=</a:t>
            </a:r>
            <a:r>
              <a:rPr lang="en-US" sz="1400" b="1" dirty="0" smtClean="0"/>
              <a:t> 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1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1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mx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Find 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dirty="0" smtClean="0"/>
              <a:t> to minimize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65424222"/>
              </p:ext>
            </p:extLst>
          </p:nvPr>
        </p:nvGraphicFramePr>
        <p:xfrm>
          <a:off x="2209800" y="3886200"/>
          <a:ext cx="4800600" cy="88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2" name="Equation" r:id="rId3" imgW="1371600" imgH="253800" progId="Equation.3">
                  <p:embed/>
                </p:oleObj>
              </mc:Choice>
              <mc:Fallback>
                <p:oleObj name="Equation" r:id="rId3" imgW="1371600" imgH="2538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3886200"/>
                        <a:ext cx="4800600" cy="889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33400" y="5181599"/>
            <a:ext cx="526355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Solve by one-variable calculus.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0012966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>
                <a:latin typeface="Arial" pitchFamily="34" charset="0"/>
                <a:cs typeface="Arial" pitchFamily="34" charset="0"/>
              </a:rPr>
              <a:t>P. </a:t>
            </a:r>
            <a:r>
              <a:rPr lang="en-US" b="1" i="1" dirty="0" err="1" smtClean="0">
                <a:latin typeface="Arial" pitchFamily="34" charset="0"/>
                <a:cs typeface="Arial" pitchFamily="34" charset="0"/>
              </a:rPr>
              <a:t>steadius</a:t>
            </a:r>
            <a:r>
              <a:rPr lang="en-US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Model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0237" y="1428750"/>
            <a:ext cx="5343525" cy="4000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77372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>
                <a:latin typeface="Arial" pitchFamily="34" charset="0"/>
                <a:cs typeface="Arial" pitchFamily="34" charset="0"/>
              </a:rPr>
              <a:t>P. </a:t>
            </a:r>
            <a:r>
              <a:rPr lang="en-US" b="1" i="1" dirty="0" err="1" smtClean="0">
                <a:latin typeface="Arial" pitchFamily="34" charset="0"/>
                <a:cs typeface="Arial" pitchFamily="34" charset="0"/>
              </a:rPr>
              <a:t>speedius</a:t>
            </a:r>
            <a:r>
              <a:rPr lang="en-US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Data*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1428750"/>
            <a:ext cx="5334000" cy="4000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8445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latin typeface="Arial" pitchFamily="34" charset="0"/>
                <a:cs typeface="Arial" pitchFamily="34" charset="0"/>
              </a:rPr>
              <a:t>Holling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Type II Model</a:t>
            </a:r>
          </a:p>
        </p:txBody>
      </p:sp>
      <p:sp>
        <p:nvSpPr>
          <p:cNvPr id="2054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2133600"/>
          </a:xfrm>
        </p:spPr>
        <p:txBody>
          <a:bodyPr/>
          <a:lstStyle/>
          <a:p>
            <a:r>
              <a:rPr lang="en-US" dirty="0" smtClean="0"/>
              <a:t>Time is split between searching and feeding</a:t>
            </a:r>
          </a:p>
          <a:p>
            <a:pPr>
              <a:buFont typeface="Arial" pitchFamily="34" charset="0"/>
              <a:buNone/>
            </a:pPr>
            <a:endParaRPr lang="en-US" sz="1100" dirty="0" smtClean="0"/>
          </a:p>
          <a:p>
            <a:pPr>
              <a:buFont typeface="Arial" pitchFamily="34" charset="0"/>
              <a:buNone/>
            </a:pPr>
            <a:r>
              <a:rPr lang="en-US" b="1" i="1" dirty="0" smtClean="0"/>
              <a:t>x</a:t>
            </a:r>
            <a:r>
              <a:rPr lang="en-US" dirty="0" smtClean="0"/>
              <a:t> – prey density    </a:t>
            </a:r>
            <a:r>
              <a:rPr lang="en-US" b="1" i="1" dirty="0" smtClean="0"/>
              <a:t>y</a:t>
            </a:r>
            <a:r>
              <a:rPr lang="en-US" b="1" dirty="0" smtClean="0"/>
              <a:t>(</a:t>
            </a:r>
            <a:r>
              <a:rPr lang="en-US" b="1" i="1" dirty="0" smtClean="0"/>
              <a:t>x</a:t>
            </a:r>
            <a:r>
              <a:rPr lang="en-US" b="1" dirty="0" smtClean="0"/>
              <a:t>)</a:t>
            </a:r>
            <a:r>
              <a:rPr lang="en-US" dirty="0" smtClean="0"/>
              <a:t> – overall predation rate</a:t>
            </a:r>
          </a:p>
          <a:p>
            <a:pPr>
              <a:buFont typeface="Arial" pitchFamily="34" charset="0"/>
              <a:buNone/>
            </a:pPr>
            <a:r>
              <a:rPr lang="en-US" b="1" i="1" dirty="0" smtClean="0">
                <a:solidFill>
                  <a:srgbClr val="0070C0"/>
                </a:solidFill>
              </a:rPr>
              <a:t>s</a:t>
            </a:r>
            <a:r>
              <a:rPr lang="en-US" b="1" dirty="0" smtClean="0">
                <a:solidFill>
                  <a:srgbClr val="0070C0"/>
                </a:solidFill>
              </a:rPr>
              <a:t> – search speed	</a:t>
            </a:r>
          </a:p>
        </p:txBody>
      </p:sp>
      <p:sp>
        <p:nvSpPr>
          <p:cNvPr id="2055" name="TextBox 3"/>
          <p:cNvSpPr txBox="1">
            <a:spLocks noChangeArrowheads="1"/>
          </p:cNvSpPr>
          <p:nvPr/>
        </p:nvSpPr>
        <p:spPr bwMode="auto">
          <a:xfrm>
            <a:off x="873369" y="3957711"/>
            <a:ext cx="51816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>
                <a:solidFill>
                  <a:prstClr val="black"/>
                </a:solidFill>
                <a:cs typeface="Arial" pitchFamily="34" charset="0"/>
              </a:rPr>
              <a:t>------- = </a:t>
            </a:r>
            <a:r>
              <a:rPr lang="en-US" sz="2800" dirty="0" smtClean="0">
                <a:solidFill>
                  <a:prstClr val="black"/>
                </a:solidFill>
                <a:cs typeface="Arial" pitchFamily="34" charset="0"/>
              </a:rPr>
              <a:t>--------- </a:t>
            </a:r>
            <a:r>
              <a:rPr lang="en-US" sz="2800" dirty="0">
                <a:solidFill>
                  <a:prstClr val="black"/>
                </a:solidFill>
                <a:cs typeface="Arial" pitchFamily="34" charset="0"/>
              </a:rPr>
              <a:t>· ------- </a:t>
            </a:r>
          </a:p>
        </p:txBody>
      </p:sp>
      <p:sp>
        <p:nvSpPr>
          <p:cNvPr id="2056" name="TextBox 4"/>
          <p:cNvSpPr txBox="1">
            <a:spLocks noChangeArrowheads="1"/>
          </p:cNvSpPr>
          <p:nvPr/>
        </p:nvSpPr>
        <p:spPr bwMode="auto">
          <a:xfrm>
            <a:off x="859634" y="3810000"/>
            <a:ext cx="962508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prstClr val="black"/>
                </a:solidFill>
                <a:cs typeface="Arial" pitchFamily="34" charset="0"/>
              </a:rPr>
              <a:t>food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FF0000"/>
                </a:solidFill>
                <a:cs typeface="Arial" pitchFamily="34" charset="0"/>
              </a:rPr>
              <a:t>total t</a:t>
            </a:r>
          </a:p>
        </p:txBody>
      </p:sp>
      <p:sp>
        <p:nvSpPr>
          <p:cNvPr id="2058" name="TextBox 6"/>
          <p:cNvSpPr txBox="1">
            <a:spLocks noChangeArrowheads="1"/>
          </p:cNvSpPr>
          <p:nvPr/>
        </p:nvSpPr>
        <p:spPr bwMode="auto">
          <a:xfrm>
            <a:off x="2048882" y="3804516"/>
            <a:ext cx="1190199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prstClr val="black"/>
                </a:solidFill>
                <a:cs typeface="Arial" pitchFamily="34" charset="0"/>
              </a:rPr>
              <a:t>space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FF0000"/>
                </a:solidFill>
                <a:cs typeface="Arial" pitchFamily="34" charset="0"/>
              </a:rPr>
              <a:t>search t</a:t>
            </a:r>
          </a:p>
        </p:txBody>
      </p:sp>
      <p:sp>
        <p:nvSpPr>
          <p:cNvPr id="2059" name="TextBox 7"/>
          <p:cNvSpPr txBox="1">
            <a:spLocks noChangeArrowheads="1"/>
          </p:cNvSpPr>
          <p:nvPr/>
        </p:nvSpPr>
        <p:spPr bwMode="auto">
          <a:xfrm>
            <a:off x="3230563" y="3810000"/>
            <a:ext cx="898525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prstClr val="black"/>
                </a:solidFill>
                <a:cs typeface="Arial" pitchFamily="34" charset="0"/>
              </a:rPr>
              <a:t>food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prstClr val="black"/>
                </a:solidFill>
                <a:cs typeface="Arial" pitchFamily="34" charset="0"/>
              </a:rPr>
              <a:t>space</a:t>
            </a:r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31336785"/>
              </p:ext>
            </p:extLst>
          </p:nvPr>
        </p:nvGraphicFramePr>
        <p:xfrm>
          <a:off x="1038225" y="4800600"/>
          <a:ext cx="2794000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5" name="Equation" r:id="rId3" imgW="1015920" imgH="203040" progId="Equation.3">
                  <p:embed/>
                </p:oleObj>
              </mc:Choice>
              <mc:Fallback>
                <p:oleObj name="Equation" r:id="rId3" imgW="101592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38225" y="4800600"/>
                        <a:ext cx="2794000" cy="558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2524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latin typeface="Arial" pitchFamily="34" charset="0"/>
                <a:cs typeface="Arial" pitchFamily="34" charset="0"/>
              </a:rPr>
              <a:t>Holling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Type II Model</a:t>
            </a:r>
          </a:p>
        </p:txBody>
      </p:sp>
      <p:sp>
        <p:nvSpPr>
          <p:cNvPr id="2054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2133600"/>
          </a:xfrm>
        </p:spPr>
        <p:txBody>
          <a:bodyPr/>
          <a:lstStyle/>
          <a:p>
            <a:r>
              <a:rPr lang="en-US" dirty="0" smtClean="0"/>
              <a:t>Time is split between searching and feeding</a:t>
            </a:r>
          </a:p>
          <a:p>
            <a:pPr>
              <a:buFont typeface="Arial" pitchFamily="34" charset="0"/>
              <a:buNone/>
            </a:pPr>
            <a:endParaRPr lang="en-US" sz="1100" dirty="0" smtClean="0"/>
          </a:p>
          <a:p>
            <a:pPr>
              <a:buFont typeface="Arial" pitchFamily="34" charset="0"/>
              <a:buNone/>
            </a:pPr>
            <a:r>
              <a:rPr lang="en-US" b="1" i="1" dirty="0" smtClean="0"/>
              <a:t>x</a:t>
            </a:r>
            <a:r>
              <a:rPr lang="en-US" dirty="0" smtClean="0"/>
              <a:t> – prey density    </a:t>
            </a:r>
            <a:r>
              <a:rPr lang="en-US" b="1" i="1" dirty="0" smtClean="0"/>
              <a:t>y</a:t>
            </a:r>
            <a:r>
              <a:rPr lang="en-US" b="1" dirty="0" smtClean="0"/>
              <a:t>(</a:t>
            </a:r>
            <a:r>
              <a:rPr lang="en-US" b="1" i="1" dirty="0" smtClean="0"/>
              <a:t>x</a:t>
            </a:r>
            <a:r>
              <a:rPr lang="en-US" b="1" dirty="0" smtClean="0"/>
              <a:t>)</a:t>
            </a:r>
            <a:r>
              <a:rPr lang="en-US" dirty="0" smtClean="0"/>
              <a:t> – overall predation rate</a:t>
            </a:r>
          </a:p>
          <a:p>
            <a:pPr>
              <a:buFont typeface="Arial" pitchFamily="34" charset="0"/>
              <a:buNone/>
            </a:pPr>
            <a:r>
              <a:rPr lang="en-US" b="1" i="1" dirty="0" smtClean="0">
                <a:solidFill>
                  <a:srgbClr val="0070C0"/>
                </a:solidFill>
              </a:rPr>
              <a:t>s</a:t>
            </a:r>
            <a:r>
              <a:rPr lang="en-US" b="1" dirty="0" smtClean="0">
                <a:solidFill>
                  <a:srgbClr val="0070C0"/>
                </a:solidFill>
              </a:rPr>
              <a:t> – search speed	</a:t>
            </a:r>
          </a:p>
        </p:txBody>
      </p:sp>
      <p:sp>
        <p:nvSpPr>
          <p:cNvPr id="2055" name="TextBox 3"/>
          <p:cNvSpPr txBox="1">
            <a:spLocks noChangeArrowheads="1"/>
          </p:cNvSpPr>
          <p:nvPr/>
        </p:nvSpPr>
        <p:spPr bwMode="auto">
          <a:xfrm>
            <a:off x="381000" y="3962400"/>
            <a:ext cx="51816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>
                <a:solidFill>
                  <a:prstClr val="black"/>
                </a:solidFill>
                <a:cs typeface="Arial" pitchFamily="34" charset="0"/>
              </a:rPr>
              <a:t>------- = --------- · --------- · ------- </a:t>
            </a:r>
          </a:p>
        </p:txBody>
      </p:sp>
      <p:sp>
        <p:nvSpPr>
          <p:cNvPr id="2056" name="TextBox 4"/>
          <p:cNvSpPr txBox="1">
            <a:spLocks noChangeArrowheads="1"/>
          </p:cNvSpPr>
          <p:nvPr/>
        </p:nvSpPr>
        <p:spPr bwMode="auto">
          <a:xfrm>
            <a:off x="381000" y="3810000"/>
            <a:ext cx="935038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400">
                <a:solidFill>
                  <a:prstClr val="black"/>
                </a:solidFill>
                <a:cs typeface="Arial" pitchFamily="34" charset="0"/>
              </a:rPr>
              <a:t>food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400">
                <a:solidFill>
                  <a:prstClr val="black"/>
                </a:solidFill>
                <a:cs typeface="Arial" pitchFamily="34" charset="0"/>
              </a:rPr>
              <a:t>total t</a:t>
            </a:r>
          </a:p>
        </p:txBody>
      </p:sp>
      <p:sp>
        <p:nvSpPr>
          <p:cNvPr id="2057" name="TextBox 5"/>
          <p:cNvSpPr txBox="1">
            <a:spLocks noChangeArrowheads="1"/>
          </p:cNvSpPr>
          <p:nvPr/>
        </p:nvSpPr>
        <p:spPr bwMode="auto">
          <a:xfrm>
            <a:off x="1474451" y="3849858"/>
            <a:ext cx="1190199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FF0000"/>
                </a:solidFill>
                <a:cs typeface="Arial" pitchFamily="34" charset="0"/>
              </a:rPr>
              <a:t>search t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FF0000"/>
                </a:solidFill>
                <a:cs typeface="Arial" pitchFamily="34" charset="0"/>
              </a:rPr>
              <a:t>total t</a:t>
            </a:r>
          </a:p>
        </p:txBody>
      </p:sp>
      <p:sp>
        <p:nvSpPr>
          <p:cNvPr id="2058" name="TextBox 6"/>
          <p:cNvSpPr txBox="1">
            <a:spLocks noChangeArrowheads="1"/>
          </p:cNvSpPr>
          <p:nvPr/>
        </p:nvSpPr>
        <p:spPr bwMode="auto">
          <a:xfrm>
            <a:off x="2743200" y="3810000"/>
            <a:ext cx="1173163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400">
                <a:solidFill>
                  <a:prstClr val="black"/>
                </a:solidFill>
                <a:cs typeface="Arial" pitchFamily="34" charset="0"/>
              </a:rPr>
              <a:t>space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400">
                <a:solidFill>
                  <a:prstClr val="black"/>
                </a:solidFill>
                <a:cs typeface="Arial" pitchFamily="34" charset="0"/>
              </a:rPr>
              <a:t>search t</a:t>
            </a:r>
          </a:p>
        </p:txBody>
      </p:sp>
      <p:sp>
        <p:nvSpPr>
          <p:cNvPr id="2059" name="TextBox 7"/>
          <p:cNvSpPr txBox="1">
            <a:spLocks noChangeArrowheads="1"/>
          </p:cNvSpPr>
          <p:nvPr/>
        </p:nvSpPr>
        <p:spPr bwMode="auto">
          <a:xfrm>
            <a:off x="3962400" y="3810000"/>
            <a:ext cx="898525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400">
                <a:solidFill>
                  <a:prstClr val="black"/>
                </a:solidFill>
                <a:cs typeface="Arial" pitchFamily="34" charset="0"/>
              </a:rPr>
              <a:t>food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400">
                <a:solidFill>
                  <a:prstClr val="black"/>
                </a:solidFill>
                <a:cs typeface="Arial" pitchFamily="34" charset="0"/>
              </a:rPr>
              <a:t>space</a:t>
            </a:r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76639858"/>
              </p:ext>
            </p:extLst>
          </p:nvPr>
        </p:nvGraphicFramePr>
        <p:xfrm>
          <a:off x="654050" y="4800600"/>
          <a:ext cx="3562350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6" name="Equation" r:id="rId3" imgW="1295280" imgH="203040" progId="Equation.3">
                  <p:embed/>
                </p:oleObj>
              </mc:Choice>
              <mc:Fallback>
                <p:oleObj name="Equation" r:id="rId3" imgW="129528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4050" y="4800600"/>
                        <a:ext cx="3562350" cy="558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68204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latin typeface="Arial" pitchFamily="34" charset="0"/>
                <a:cs typeface="Arial" pitchFamily="34" charset="0"/>
              </a:rPr>
              <a:t>Holling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Type II Model</a:t>
            </a:r>
          </a:p>
        </p:txBody>
      </p:sp>
      <p:sp>
        <p:nvSpPr>
          <p:cNvPr id="2054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2133600"/>
          </a:xfrm>
        </p:spPr>
        <p:txBody>
          <a:bodyPr/>
          <a:lstStyle/>
          <a:p>
            <a:r>
              <a:rPr lang="en-US" dirty="0" smtClean="0"/>
              <a:t>Time is split between searching and feeding</a:t>
            </a:r>
          </a:p>
          <a:p>
            <a:pPr>
              <a:buFont typeface="Arial" pitchFamily="34" charset="0"/>
              <a:buNone/>
            </a:pPr>
            <a:endParaRPr lang="en-US" sz="1100" dirty="0" smtClean="0"/>
          </a:p>
          <a:p>
            <a:pPr>
              <a:buFont typeface="Arial" pitchFamily="34" charset="0"/>
              <a:buNone/>
            </a:pPr>
            <a:r>
              <a:rPr lang="en-US" b="1" i="1" dirty="0" smtClean="0"/>
              <a:t>x</a:t>
            </a:r>
            <a:r>
              <a:rPr lang="en-US" dirty="0" smtClean="0"/>
              <a:t> – prey density    </a:t>
            </a:r>
            <a:r>
              <a:rPr lang="en-US" b="1" i="1" dirty="0" smtClean="0"/>
              <a:t>y</a:t>
            </a:r>
            <a:r>
              <a:rPr lang="en-US" b="1" dirty="0" smtClean="0"/>
              <a:t>(</a:t>
            </a:r>
            <a:r>
              <a:rPr lang="en-US" b="1" i="1" dirty="0" smtClean="0"/>
              <a:t>x</a:t>
            </a:r>
            <a:r>
              <a:rPr lang="en-US" b="1" dirty="0" smtClean="0"/>
              <a:t>)</a:t>
            </a:r>
            <a:r>
              <a:rPr lang="en-US" dirty="0" smtClean="0"/>
              <a:t> – overall predation rate</a:t>
            </a:r>
          </a:p>
          <a:p>
            <a:pPr>
              <a:buFont typeface="Arial" pitchFamily="34" charset="0"/>
              <a:buNone/>
            </a:pPr>
            <a:r>
              <a:rPr lang="en-US" b="1" i="1" dirty="0" smtClean="0">
                <a:solidFill>
                  <a:srgbClr val="0070C0"/>
                </a:solidFill>
              </a:rPr>
              <a:t>s</a:t>
            </a:r>
            <a:r>
              <a:rPr lang="en-US" b="1" dirty="0" smtClean="0">
                <a:solidFill>
                  <a:srgbClr val="0070C0"/>
                </a:solidFill>
              </a:rPr>
              <a:t> – search speed	</a:t>
            </a:r>
          </a:p>
        </p:txBody>
      </p:sp>
      <p:sp>
        <p:nvSpPr>
          <p:cNvPr id="2055" name="TextBox 3"/>
          <p:cNvSpPr txBox="1">
            <a:spLocks noChangeArrowheads="1"/>
          </p:cNvSpPr>
          <p:nvPr/>
        </p:nvSpPr>
        <p:spPr bwMode="auto">
          <a:xfrm>
            <a:off x="381000" y="3962400"/>
            <a:ext cx="51816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>
                <a:solidFill>
                  <a:prstClr val="black"/>
                </a:solidFill>
                <a:cs typeface="Arial" pitchFamily="34" charset="0"/>
              </a:rPr>
              <a:t>------- = --------- · --------- · ------- </a:t>
            </a:r>
          </a:p>
        </p:txBody>
      </p:sp>
      <p:sp>
        <p:nvSpPr>
          <p:cNvPr id="2056" name="TextBox 4"/>
          <p:cNvSpPr txBox="1">
            <a:spLocks noChangeArrowheads="1"/>
          </p:cNvSpPr>
          <p:nvPr/>
        </p:nvSpPr>
        <p:spPr bwMode="auto">
          <a:xfrm>
            <a:off x="381000" y="3810000"/>
            <a:ext cx="935038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400">
                <a:solidFill>
                  <a:prstClr val="black"/>
                </a:solidFill>
                <a:cs typeface="Arial" pitchFamily="34" charset="0"/>
              </a:rPr>
              <a:t>food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400">
                <a:solidFill>
                  <a:prstClr val="black"/>
                </a:solidFill>
                <a:cs typeface="Arial" pitchFamily="34" charset="0"/>
              </a:rPr>
              <a:t>total t</a:t>
            </a:r>
          </a:p>
        </p:txBody>
      </p:sp>
      <p:sp>
        <p:nvSpPr>
          <p:cNvPr id="2057" name="TextBox 5"/>
          <p:cNvSpPr txBox="1">
            <a:spLocks noChangeArrowheads="1"/>
          </p:cNvSpPr>
          <p:nvPr/>
        </p:nvSpPr>
        <p:spPr bwMode="auto">
          <a:xfrm>
            <a:off x="1474451" y="3849858"/>
            <a:ext cx="1190199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FF0000"/>
                </a:solidFill>
                <a:cs typeface="Arial" pitchFamily="34" charset="0"/>
              </a:rPr>
              <a:t>search t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FF0000"/>
                </a:solidFill>
                <a:cs typeface="Arial" pitchFamily="34" charset="0"/>
              </a:rPr>
              <a:t>total t</a:t>
            </a:r>
          </a:p>
        </p:txBody>
      </p:sp>
      <p:sp>
        <p:nvSpPr>
          <p:cNvPr id="2058" name="TextBox 6"/>
          <p:cNvSpPr txBox="1">
            <a:spLocks noChangeArrowheads="1"/>
          </p:cNvSpPr>
          <p:nvPr/>
        </p:nvSpPr>
        <p:spPr bwMode="auto">
          <a:xfrm>
            <a:off x="2743200" y="3810000"/>
            <a:ext cx="1173163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400">
                <a:solidFill>
                  <a:prstClr val="black"/>
                </a:solidFill>
                <a:cs typeface="Arial" pitchFamily="34" charset="0"/>
              </a:rPr>
              <a:t>space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400">
                <a:solidFill>
                  <a:prstClr val="black"/>
                </a:solidFill>
                <a:cs typeface="Arial" pitchFamily="34" charset="0"/>
              </a:rPr>
              <a:t>search t</a:t>
            </a:r>
          </a:p>
        </p:txBody>
      </p:sp>
      <p:sp>
        <p:nvSpPr>
          <p:cNvPr id="2059" name="TextBox 7"/>
          <p:cNvSpPr txBox="1">
            <a:spLocks noChangeArrowheads="1"/>
          </p:cNvSpPr>
          <p:nvPr/>
        </p:nvSpPr>
        <p:spPr bwMode="auto">
          <a:xfrm>
            <a:off x="3962400" y="3810000"/>
            <a:ext cx="898525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400">
                <a:solidFill>
                  <a:prstClr val="black"/>
                </a:solidFill>
                <a:cs typeface="Arial" pitchFamily="34" charset="0"/>
              </a:rPr>
              <a:t>food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400">
                <a:solidFill>
                  <a:prstClr val="black"/>
                </a:solidFill>
                <a:cs typeface="Arial" pitchFamily="34" charset="0"/>
              </a:rPr>
              <a:t>space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410200" y="3962400"/>
            <a:ext cx="3567964" cy="135233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sz="2400" dirty="0" smtClean="0"/>
              <a:t>Each prey animal caught decreases the time for searching.</a:t>
            </a:r>
          </a:p>
          <a:p>
            <a:endParaRPr lang="en-US" sz="24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5638530" y="5297805"/>
                <a:ext cx="2573077" cy="12003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 xmlns:m="http://schemas.openxmlformats.org/officeDocument/2006/math">
                    <m:r>
                      <a:rPr lang="en-US" sz="240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sz="24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/>
                          </a:rPr>
                          <m:t>0</m:t>
                        </m:r>
                      </m:e>
                    </m:d>
                    <m:r>
                      <a:rPr lang="en-US" sz="2400" i="1">
                        <a:latin typeface="Cambria Math"/>
                      </a:rPr>
                      <m:t>=1</m:t>
                    </m:r>
                    <m:r>
                      <a:rPr lang="en-US" sz="2400" b="0" i="0" smtClean="0">
                        <a:latin typeface="Cambria Math"/>
                      </a:rPr>
                      <m:t>,   </m:t>
                    </m:r>
                    <m:sSup>
                      <m:sSup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/>
                          </a:rPr>
                          <m:t>𝑓</m:t>
                        </m:r>
                      </m:e>
                      <m:sup>
                        <m:r>
                          <a:rPr lang="en-US" sz="2400" b="0" i="1" smtClean="0">
                            <a:latin typeface="Cambria Math"/>
                          </a:rPr>
                          <m:t>′</m:t>
                        </m:r>
                      </m:sup>
                    </m:sSup>
                    <m:r>
                      <a:rPr lang="en-US" sz="2400" b="0" i="1" smtClean="0">
                        <a:latin typeface="Cambria Math"/>
                      </a:rPr>
                      <m:t>&lt;</m:t>
                    </m:r>
                    <m:r>
                      <a:rPr lang="en-US" sz="2400" i="1">
                        <a:latin typeface="Cambria Math"/>
                      </a:rPr>
                      <m:t>0</m:t>
                    </m:r>
                  </m:oMath>
                </a14:m>
                <a:r>
                  <a:rPr lang="en-US" sz="2400" dirty="0" smtClean="0"/>
                  <a:t>,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sz="24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1</m:t>
                          </m:r>
                        </m:e>
                      </m:d>
                      <m:r>
                        <a:rPr lang="en-US" sz="2400" i="1">
                          <a:latin typeface="Cambria Math"/>
                        </a:rPr>
                        <m:t>=</m:t>
                      </m:r>
                      <m:r>
                        <a:rPr lang="en-US" sz="2400" b="0" i="1" smtClean="0">
                          <a:latin typeface="Cambria Math"/>
                        </a:rPr>
                        <m:t>0</m:t>
                      </m:r>
                    </m:oMath>
                  </m:oMathPara>
                </a14:m>
                <a:endParaRPr lang="en-US" sz="2400" dirty="0"/>
              </a:p>
              <a:p>
                <a:endParaRPr lang="en-US" sz="2400" dirty="0"/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38530" y="5297805"/>
                <a:ext cx="2573077" cy="1200329"/>
              </a:xfrm>
              <a:prstGeom prst="rect">
                <a:avLst/>
              </a:prstGeom>
              <a:blipFill rotWithShape="1">
                <a:blip r:embed="rId3"/>
                <a:stretch>
                  <a:fillRect l="-2133" t="-4061" r="-26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21364957"/>
              </p:ext>
            </p:extLst>
          </p:nvPr>
        </p:nvGraphicFramePr>
        <p:xfrm>
          <a:off x="747713" y="4767263"/>
          <a:ext cx="3632200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2" name="Equation" r:id="rId4" imgW="1320480" imgH="203040" progId="Equation.3">
                  <p:embed/>
                </p:oleObj>
              </mc:Choice>
              <mc:Fallback>
                <p:oleObj name="Equation" r:id="rId4" imgW="1320480" imgH="20304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7713" y="4767263"/>
                        <a:ext cx="3632200" cy="558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57150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latin typeface="Arial" pitchFamily="34" charset="0"/>
                <a:cs typeface="Arial" pitchFamily="34" charset="0"/>
              </a:rPr>
              <a:t>Holling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Type II Model</a:t>
            </a:r>
          </a:p>
        </p:txBody>
      </p:sp>
      <p:sp>
        <p:nvSpPr>
          <p:cNvPr id="2054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2133600"/>
          </a:xfrm>
        </p:spPr>
        <p:txBody>
          <a:bodyPr/>
          <a:lstStyle/>
          <a:p>
            <a:r>
              <a:rPr lang="en-US" dirty="0" smtClean="0"/>
              <a:t>Time is split between searching and feeding</a:t>
            </a:r>
          </a:p>
          <a:p>
            <a:pPr>
              <a:buFont typeface="Arial" pitchFamily="34" charset="0"/>
              <a:buNone/>
            </a:pPr>
            <a:endParaRPr lang="en-US" sz="1100" dirty="0" smtClean="0"/>
          </a:p>
          <a:p>
            <a:pPr>
              <a:buFont typeface="Arial" pitchFamily="34" charset="0"/>
              <a:buNone/>
            </a:pPr>
            <a:r>
              <a:rPr lang="en-US" b="1" i="1" dirty="0" smtClean="0"/>
              <a:t>x</a:t>
            </a:r>
            <a:r>
              <a:rPr lang="en-US" dirty="0" smtClean="0"/>
              <a:t> – prey density    </a:t>
            </a:r>
            <a:r>
              <a:rPr lang="en-US" b="1" i="1" dirty="0" smtClean="0"/>
              <a:t>y</a:t>
            </a:r>
            <a:r>
              <a:rPr lang="en-US" b="1" dirty="0" smtClean="0"/>
              <a:t>(</a:t>
            </a:r>
            <a:r>
              <a:rPr lang="en-US" b="1" i="1" dirty="0" smtClean="0"/>
              <a:t>x</a:t>
            </a:r>
            <a:r>
              <a:rPr lang="en-US" b="1" dirty="0" smtClean="0"/>
              <a:t>)</a:t>
            </a:r>
            <a:r>
              <a:rPr lang="en-US" dirty="0" smtClean="0"/>
              <a:t> – overall predation rate</a:t>
            </a:r>
          </a:p>
          <a:p>
            <a:pPr>
              <a:buFont typeface="Arial" pitchFamily="34" charset="0"/>
              <a:buNone/>
            </a:pPr>
            <a:r>
              <a:rPr lang="en-US" b="1" i="1" dirty="0" smtClean="0">
                <a:solidFill>
                  <a:srgbClr val="0070C0"/>
                </a:solidFill>
              </a:rPr>
              <a:t>s</a:t>
            </a:r>
            <a:r>
              <a:rPr lang="en-US" b="1" dirty="0" smtClean="0">
                <a:solidFill>
                  <a:srgbClr val="0070C0"/>
                </a:solidFill>
              </a:rPr>
              <a:t> – search speed	            </a:t>
            </a:r>
            <a:r>
              <a:rPr lang="en-US" b="1" i="1" dirty="0" smtClean="0">
                <a:solidFill>
                  <a:srgbClr val="0070C0"/>
                </a:solidFill>
              </a:rPr>
              <a:t>h</a:t>
            </a:r>
            <a:r>
              <a:rPr lang="en-US" b="1" dirty="0" smtClean="0">
                <a:solidFill>
                  <a:srgbClr val="0070C0"/>
                </a:solidFill>
              </a:rPr>
              <a:t> – handling time</a:t>
            </a:r>
          </a:p>
        </p:txBody>
      </p:sp>
      <p:sp>
        <p:nvSpPr>
          <p:cNvPr id="2055" name="TextBox 3"/>
          <p:cNvSpPr txBox="1">
            <a:spLocks noChangeArrowheads="1"/>
          </p:cNvSpPr>
          <p:nvPr/>
        </p:nvSpPr>
        <p:spPr bwMode="auto">
          <a:xfrm>
            <a:off x="381000" y="3962400"/>
            <a:ext cx="51816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>
                <a:solidFill>
                  <a:prstClr val="black"/>
                </a:solidFill>
                <a:cs typeface="Arial" pitchFamily="34" charset="0"/>
              </a:rPr>
              <a:t>------- = --------- · --------- · ------- </a:t>
            </a:r>
          </a:p>
        </p:txBody>
      </p:sp>
      <p:sp>
        <p:nvSpPr>
          <p:cNvPr id="2056" name="TextBox 4"/>
          <p:cNvSpPr txBox="1">
            <a:spLocks noChangeArrowheads="1"/>
          </p:cNvSpPr>
          <p:nvPr/>
        </p:nvSpPr>
        <p:spPr bwMode="auto">
          <a:xfrm>
            <a:off x="381000" y="3810000"/>
            <a:ext cx="935038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400">
                <a:solidFill>
                  <a:prstClr val="black"/>
                </a:solidFill>
                <a:cs typeface="Arial" pitchFamily="34" charset="0"/>
              </a:rPr>
              <a:t>food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400">
                <a:solidFill>
                  <a:prstClr val="black"/>
                </a:solidFill>
                <a:cs typeface="Arial" pitchFamily="34" charset="0"/>
              </a:rPr>
              <a:t>total t</a:t>
            </a:r>
          </a:p>
        </p:txBody>
      </p:sp>
      <p:sp>
        <p:nvSpPr>
          <p:cNvPr id="2057" name="TextBox 5"/>
          <p:cNvSpPr txBox="1">
            <a:spLocks noChangeArrowheads="1"/>
          </p:cNvSpPr>
          <p:nvPr/>
        </p:nvSpPr>
        <p:spPr bwMode="auto">
          <a:xfrm>
            <a:off x="1447800" y="3810000"/>
            <a:ext cx="1173163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400">
                <a:solidFill>
                  <a:prstClr val="black"/>
                </a:solidFill>
                <a:cs typeface="Arial" pitchFamily="34" charset="0"/>
              </a:rPr>
              <a:t>search t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400">
                <a:solidFill>
                  <a:prstClr val="black"/>
                </a:solidFill>
                <a:cs typeface="Arial" pitchFamily="34" charset="0"/>
              </a:rPr>
              <a:t>total t</a:t>
            </a:r>
          </a:p>
        </p:txBody>
      </p:sp>
      <p:sp>
        <p:nvSpPr>
          <p:cNvPr id="2058" name="TextBox 6"/>
          <p:cNvSpPr txBox="1">
            <a:spLocks noChangeArrowheads="1"/>
          </p:cNvSpPr>
          <p:nvPr/>
        </p:nvSpPr>
        <p:spPr bwMode="auto">
          <a:xfrm>
            <a:off x="2743200" y="3810000"/>
            <a:ext cx="1173163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400">
                <a:solidFill>
                  <a:prstClr val="black"/>
                </a:solidFill>
                <a:cs typeface="Arial" pitchFamily="34" charset="0"/>
              </a:rPr>
              <a:t>space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400">
                <a:solidFill>
                  <a:prstClr val="black"/>
                </a:solidFill>
                <a:cs typeface="Arial" pitchFamily="34" charset="0"/>
              </a:rPr>
              <a:t>search t</a:t>
            </a:r>
          </a:p>
        </p:txBody>
      </p:sp>
      <p:sp>
        <p:nvSpPr>
          <p:cNvPr id="2059" name="TextBox 7"/>
          <p:cNvSpPr txBox="1">
            <a:spLocks noChangeArrowheads="1"/>
          </p:cNvSpPr>
          <p:nvPr/>
        </p:nvSpPr>
        <p:spPr bwMode="auto">
          <a:xfrm>
            <a:off x="3962400" y="3810000"/>
            <a:ext cx="898525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400">
                <a:solidFill>
                  <a:prstClr val="black"/>
                </a:solidFill>
                <a:cs typeface="Arial" pitchFamily="34" charset="0"/>
              </a:rPr>
              <a:t>food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400">
                <a:solidFill>
                  <a:prstClr val="black"/>
                </a:solidFill>
                <a:cs typeface="Arial" pitchFamily="34" charset="0"/>
              </a:rPr>
              <a:t>space</a:t>
            </a:r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21364957"/>
              </p:ext>
            </p:extLst>
          </p:nvPr>
        </p:nvGraphicFramePr>
        <p:xfrm>
          <a:off x="747713" y="4767263"/>
          <a:ext cx="3632200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6" name="Equation" r:id="rId3" imgW="1320480" imgH="203040" progId="Equation.3">
                  <p:embed/>
                </p:oleObj>
              </mc:Choice>
              <mc:Fallback>
                <p:oleObj name="Equation" r:id="rId3" imgW="132048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7713" y="4767263"/>
                        <a:ext cx="3632200" cy="558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60" name="TextBox 17"/>
          <p:cNvSpPr txBox="1">
            <a:spLocks noChangeArrowheads="1"/>
          </p:cNvSpPr>
          <p:nvPr/>
        </p:nvSpPr>
        <p:spPr bwMode="auto">
          <a:xfrm>
            <a:off x="5867400" y="3810000"/>
            <a:ext cx="1173163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400">
                <a:solidFill>
                  <a:prstClr val="black"/>
                </a:solidFill>
                <a:cs typeface="Arial" pitchFamily="34" charset="0"/>
              </a:rPr>
              <a:t>search t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400">
                <a:solidFill>
                  <a:prstClr val="black"/>
                </a:solidFill>
                <a:cs typeface="Arial" pitchFamily="34" charset="0"/>
              </a:rPr>
              <a:t>total t</a:t>
            </a:r>
          </a:p>
        </p:txBody>
      </p:sp>
      <p:sp>
        <p:nvSpPr>
          <p:cNvPr id="2061" name="TextBox 18"/>
          <p:cNvSpPr txBox="1">
            <a:spLocks noChangeArrowheads="1"/>
          </p:cNvSpPr>
          <p:nvPr/>
        </p:nvSpPr>
        <p:spPr bwMode="auto">
          <a:xfrm>
            <a:off x="7696200" y="3810000"/>
            <a:ext cx="935038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400">
                <a:solidFill>
                  <a:prstClr val="black"/>
                </a:solidFill>
                <a:cs typeface="Arial" pitchFamily="34" charset="0"/>
              </a:rPr>
              <a:t>feed t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400">
                <a:solidFill>
                  <a:prstClr val="black"/>
                </a:solidFill>
                <a:cs typeface="Arial" pitchFamily="34" charset="0"/>
              </a:rPr>
              <a:t>total t</a:t>
            </a:r>
          </a:p>
        </p:txBody>
      </p:sp>
      <p:sp>
        <p:nvSpPr>
          <p:cNvPr id="2062" name="TextBox 19"/>
          <p:cNvSpPr txBox="1">
            <a:spLocks noChangeArrowheads="1"/>
          </p:cNvSpPr>
          <p:nvPr/>
        </p:nvSpPr>
        <p:spPr bwMode="auto">
          <a:xfrm>
            <a:off x="4648200" y="3962400"/>
            <a:ext cx="40386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sz="2800">
                <a:solidFill>
                  <a:prstClr val="black"/>
                </a:solidFill>
                <a:cs typeface="Arial" pitchFamily="34" charset="0"/>
              </a:rPr>
              <a:t>--------- = 1 – -------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5682836" y="5046395"/>
                <a:ext cx="3003964" cy="8309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𝑦</m:t>
                    </m:r>
                    <m:r>
                      <a:rPr lang="en-US" sz="2400" b="0" i="1" smtClean="0">
                        <a:latin typeface="Cambria Math"/>
                      </a:rPr>
                      <m:t> </m:t>
                    </m:r>
                  </m:oMath>
                </a14:m>
                <a:r>
                  <a:rPr lang="en-US" sz="2400" dirty="0" smtClean="0"/>
                  <a:t>is prey / total time</a:t>
                </a:r>
              </a:p>
              <a:p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h</m:t>
                    </m:r>
                    <m:r>
                      <a:rPr lang="en-US" sz="2400" b="0" i="1" smtClean="0">
                        <a:latin typeface="Cambria Math"/>
                      </a:rPr>
                      <m:t> </m:t>
                    </m:r>
                  </m:oMath>
                </a14:m>
                <a:r>
                  <a:rPr lang="en-US" sz="2400" dirty="0" smtClean="0"/>
                  <a:t>is feed time per prey</a:t>
                </a:r>
                <a:endParaRPr lang="en-US" sz="2400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82836" y="5046395"/>
                <a:ext cx="3003964" cy="830997"/>
              </a:xfrm>
              <a:prstGeom prst="rect">
                <a:avLst/>
              </a:prstGeom>
              <a:blipFill rotWithShape="1">
                <a:blip r:embed="rId5"/>
                <a:stretch>
                  <a:fillRect l="-406" t="-5882" r="-2231" b="-161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71293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latin typeface="Arial" pitchFamily="34" charset="0"/>
                <a:cs typeface="Arial" pitchFamily="34" charset="0"/>
              </a:rPr>
              <a:t>Holling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Type II Model</a:t>
            </a:r>
          </a:p>
        </p:txBody>
      </p:sp>
      <p:sp>
        <p:nvSpPr>
          <p:cNvPr id="2054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2133600"/>
          </a:xfrm>
        </p:spPr>
        <p:txBody>
          <a:bodyPr/>
          <a:lstStyle/>
          <a:p>
            <a:r>
              <a:rPr lang="en-US" dirty="0" smtClean="0"/>
              <a:t>Time is split between searching and feeding</a:t>
            </a:r>
          </a:p>
          <a:p>
            <a:pPr>
              <a:buFont typeface="Arial" pitchFamily="34" charset="0"/>
              <a:buNone/>
            </a:pPr>
            <a:endParaRPr lang="en-US" sz="1100" dirty="0" smtClean="0"/>
          </a:p>
          <a:p>
            <a:pPr>
              <a:buFont typeface="Arial" pitchFamily="34" charset="0"/>
              <a:buNone/>
            </a:pPr>
            <a:r>
              <a:rPr lang="en-US" b="1" i="1" dirty="0" smtClean="0"/>
              <a:t>x</a:t>
            </a:r>
            <a:r>
              <a:rPr lang="en-US" dirty="0" smtClean="0"/>
              <a:t> – prey density    </a:t>
            </a:r>
            <a:r>
              <a:rPr lang="en-US" b="1" i="1" dirty="0" smtClean="0"/>
              <a:t>y</a:t>
            </a:r>
            <a:r>
              <a:rPr lang="en-US" b="1" dirty="0" smtClean="0"/>
              <a:t>(</a:t>
            </a:r>
            <a:r>
              <a:rPr lang="en-US" b="1" i="1" dirty="0" smtClean="0"/>
              <a:t>x</a:t>
            </a:r>
            <a:r>
              <a:rPr lang="en-US" b="1" dirty="0" smtClean="0"/>
              <a:t>)</a:t>
            </a:r>
            <a:r>
              <a:rPr lang="en-US" dirty="0" smtClean="0"/>
              <a:t> – overall predation rate</a:t>
            </a:r>
          </a:p>
          <a:p>
            <a:pPr>
              <a:buFont typeface="Arial" pitchFamily="34" charset="0"/>
              <a:buNone/>
            </a:pPr>
            <a:r>
              <a:rPr lang="en-US" b="1" i="1" dirty="0" smtClean="0">
                <a:solidFill>
                  <a:srgbClr val="0070C0"/>
                </a:solidFill>
              </a:rPr>
              <a:t>s</a:t>
            </a:r>
            <a:r>
              <a:rPr lang="en-US" b="1" dirty="0" smtClean="0">
                <a:solidFill>
                  <a:srgbClr val="0070C0"/>
                </a:solidFill>
              </a:rPr>
              <a:t> – search speed	            </a:t>
            </a:r>
            <a:r>
              <a:rPr lang="en-US" b="1" i="1" dirty="0" smtClean="0">
                <a:solidFill>
                  <a:srgbClr val="0070C0"/>
                </a:solidFill>
              </a:rPr>
              <a:t>h</a:t>
            </a:r>
            <a:r>
              <a:rPr lang="en-US" b="1" dirty="0" smtClean="0">
                <a:solidFill>
                  <a:srgbClr val="0070C0"/>
                </a:solidFill>
              </a:rPr>
              <a:t> – handling time</a:t>
            </a:r>
          </a:p>
        </p:txBody>
      </p:sp>
      <p:sp>
        <p:nvSpPr>
          <p:cNvPr id="2055" name="TextBox 3"/>
          <p:cNvSpPr txBox="1">
            <a:spLocks noChangeArrowheads="1"/>
          </p:cNvSpPr>
          <p:nvPr/>
        </p:nvSpPr>
        <p:spPr bwMode="auto">
          <a:xfrm>
            <a:off x="381000" y="3962400"/>
            <a:ext cx="51816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>
                <a:solidFill>
                  <a:prstClr val="black"/>
                </a:solidFill>
                <a:cs typeface="Arial" pitchFamily="34" charset="0"/>
              </a:rPr>
              <a:t>------- = --------- · --------- · ------- </a:t>
            </a:r>
          </a:p>
        </p:txBody>
      </p:sp>
      <p:sp>
        <p:nvSpPr>
          <p:cNvPr id="2056" name="TextBox 4"/>
          <p:cNvSpPr txBox="1">
            <a:spLocks noChangeArrowheads="1"/>
          </p:cNvSpPr>
          <p:nvPr/>
        </p:nvSpPr>
        <p:spPr bwMode="auto">
          <a:xfrm>
            <a:off x="381000" y="3810000"/>
            <a:ext cx="935038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400">
                <a:solidFill>
                  <a:prstClr val="black"/>
                </a:solidFill>
                <a:cs typeface="Arial" pitchFamily="34" charset="0"/>
              </a:rPr>
              <a:t>food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400">
                <a:solidFill>
                  <a:prstClr val="black"/>
                </a:solidFill>
                <a:cs typeface="Arial" pitchFamily="34" charset="0"/>
              </a:rPr>
              <a:t>total t</a:t>
            </a:r>
          </a:p>
        </p:txBody>
      </p:sp>
      <p:sp>
        <p:nvSpPr>
          <p:cNvPr id="2057" name="TextBox 5"/>
          <p:cNvSpPr txBox="1">
            <a:spLocks noChangeArrowheads="1"/>
          </p:cNvSpPr>
          <p:nvPr/>
        </p:nvSpPr>
        <p:spPr bwMode="auto">
          <a:xfrm>
            <a:off x="1447800" y="3810000"/>
            <a:ext cx="1173163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400">
                <a:solidFill>
                  <a:prstClr val="black"/>
                </a:solidFill>
                <a:cs typeface="Arial" pitchFamily="34" charset="0"/>
              </a:rPr>
              <a:t>search t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400">
                <a:solidFill>
                  <a:prstClr val="black"/>
                </a:solidFill>
                <a:cs typeface="Arial" pitchFamily="34" charset="0"/>
              </a:rPr>
              <a:t>total t</a:t>
            </a:r>
          </a:p>
        </p:txBody>
      </p:sp>
      <p:sp>
        <p:nvSpPr>
          <p:cNvPr id="2058" name="TextBox 6"/>
          <p:cNvSpPr txBox="1">
            <a:spLocks noChangeArrowheads="1"/>
          </p:cNvSpPr>
          <p:nvPr/>
        </p:nvSpPr>
        <p:spPr bwMode="auto">
          <a:xfrm>
            <a:off x="2743200" y="3810000"/>
            <a:ext cx="1173163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400">
                <a:solidFill>
                  <a:prstClr val="black"/>
                </a:solidFill>
                <a:cs typeface="Arial" pitchFamily="34" charset="0"/>
              </a:rPr>
              <a:t>space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400">
                <a:solidFill>
                  <a:prstClr val="black"/>
                </a:solidFill>
                <a:cs typeface="Arial" pitchFamily="34" charset="0"/>
              </a:rPr>
              <a:t>search t</a:t>
            </a:r>
          </a:p>
        </p:txBody>
      </p:sp>
      <p:sp>
        <p:nvSpPr>
          <p:cNvPr id="2059" name="TextBox 7"/>
          <p:cNvSpPr txBox="1">
            <a:spLocks noChangeArrowheads="1"/>
          </p:cNvSpPr>
          <p:nvPr/>
        </p:nvSpPr>
        <p:spPr bwMode="auto">
          <a:xfrm>
            <a:off x="3962400" y="3810000"/>
            <a:ext cx="898525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400">
                <a:solidFill>
                  <a:prstClr val="black"/>
                </a:solidFill>
                <a:cs typeface="Arial" pitchFamily="34" charset="0"/>
              </a:rPr>
              <a:t>food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400">
                <a:solidFill>
                  <a:prstClr val="black"/>
                </a:solidFill>
                <a:cs typeface="Arial" pitchFamily="34" charset="0"/>
              </a:rPr>
              <a:t>space</a:t>
            </a:r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21124560"/>
              </p:ext>
            </p:extLst>
          </p:nvPr>
        </p:nvGraphicFramePr>
        <p:xfrm>
          <a:off x="636588" y="4800600"/>
          <a:ext cx="3597275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2" name="Equation" r:id="rId3" imgW="1307880" imgH="203040" progId="Equation.3">
                  <p:embed/>
                </p:oleObj>
              </mc:Choice>
              <mc:Fallback>
                <p:oleObj name="Equation" r:id="rId3" imgW="130788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6588" y="4800600"/>
                        <a:ext cx="3597275" cy="558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60" name="TextBox 17"/>
          <p:cNvSpPr txBox="1">
            <a:spLocks noChangeArrowheads="1"/>
          </p:cNvSpPr>
          <p:nvPr/>
        </p:nvSpPr>
        <p:spPr bwMode="auto">
          <a:xfrm>
            <a:off x="5867400" y="3810000"/>
            <a:ext cx="1173163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400">
                <a:solidFill>
                  <a:prstClr val="black"/>
                </a:solidFill>
                <a:cs typeface="Arial" pitchFamily="34" charset="0"/>
              </a:rPr>
              <a:t>search t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400">
                <a:solidFill>
                  <a:prstClr val="black"/>
                </a:solidFill>
                <a:cs typeface="Arial" pitchFamily="34" charset="0"/>
              </a:rPr>
              <a:t>total t</a:t>
            </a:r>
          </a:p>
        </p:txBody>
      </p:sp>
      <p:sp>
        <p:nvSpPr>
          <p:cNvPr id="2061" name="TextBox 18"/>
          <p:cNvSpPr txBox="1">
            <a:spLocks noChangeArrowheads="1"/>
          </p:cNvSpPr>
          <p:nvPr/>
        </p:nvSpPr>
        <p:spPr bwMode="auto">
          <a:xfrm>
            <a:off x="7696200" y="3810000"/>
            <a:ext cx="935038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400">
                <a:solidFill>
                  <a:prstClr val="black"/>
                </a:solidFill>
                <a:cs typeface="Arial" pitchFamily="34" charset="0"/>
              </a:rPr>
              <a:t>feed t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400">
                <a:solidFill>
                  <a:prstClr val="black"/>
                </a:solidFill>
                <a:cs typeface="Arial" pitchFamily="34" charset="0"/>
              </a:rPr>
              <a:t>total t</a:t>
            </a:r>
          </a:p>
        </p:txBody>
      </p:sp>
      <p:sp>
        <p:nvSpPr>
          <p:cNvPr id="2062" name="TextBox 19"/>
          <p:cNvSpPr txBox="1">
            <a:spLocks noChangeArrowheads="1"/>
          </p:cNvSpPr>
          <p:nvPr/>
        </p:nvSpPr>
        <p:spPr bwMode="auto">
          <a:xfrm>
            <a:off x="4648200" y="3962400"/>
            <a:ext cx="40386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sz="2800">
                <a:solidFill>
                  <a:prstClr val="black"/>
                </a:solidFill>
                <a:cs typeface="Arial" pitchFamily="34" charset="0"/>
              </a:rPr>
              <a:t>--------- = 1 – ------- </a:t>
            </a:r>
          </a:p>
        </p:txBody>
      </p:sp>
      <p:graphicFrame>
        <p:nvGraphicFramePr>
          <p:cNvPr id="205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5941350"/>
              </p:ext>
            </p:extLst>
          </p:nvPr>
        </p:nvGraphicFramePr>
        <p:xfrm>
          <a:off x="6096000" y="4800600"/>
          <a:ext cx="2339975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3" name="Equation" r:id="rId5" imgW="850680" imgH="203040" progId="Equation.3">
                  <p:embed/>
                </p:oleObj>
              </mc:Choice>
              <mc:Fallback>
                <p:oleObj name="Equation" r:id="rId5" imgW="85068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0" y="4800600"/>
                        <a:ext cx="2339975" cy="558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69297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latin typeface="Arial" pitchFamily="34" charset="0"/>
                <a:cs typeface="Arial" pitchFamily="34" charset="0"/>
              </a:rPr>
              <a:t>Holling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Type II Model</a:t>
            </a:r>
          </a:p>
        </p:txBody>
      </p:sp>
      <p:sp>
        <p:nvSpPr>
          <p:cNvPr id="2054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2133600"/>
          </a:xfrm>
        </p:spPr>
        <p:txBody>
          <a:bodyPr/>
          <a:lstStyle/>
          <a:p>
            <a:r>
              <a:rPr lang="en-US" dirty="0" smtClean="0"/>
              <a:t>Time is split between searching and feeding</a:t>
            </a:r>
          </a:p>
          <a:p>
            <a:pPr>
              <a:buFont typeface="Arial" pitchFamily="34" charset="0"/>
              <a:buNone/>
            </a:pPr>
            <a:endParaRPr lang="en-US" sz="1100" dirty="0" smtClean="0"/>
          </a:p>
          <a:p>
            <a:pPr>
              <a:buFont typeface="Arial" pitchFamily="34" charset="0"/>
              <a:buNone/>
            </a:pPr>
            <a:r>
              <a:rPr lang="en-US" b="1" i="1" dirty="0" smtClean="0"/>
              <a:t>x</a:t>
            </a:r>
            <a:r>
              <a:rPr lang="en-US" dirty="0" smtClean="0"/>
              <a:t> – prey density    </a:t>
            </a:r>
            <a:r>
              <a:rPr lang="en-US" b="1" i="1" dirty="0" smtClean="0"/>
              <a:t>y</a:t>
            </a:r>
            <a:r>
              <a:rPr lang="en-US" b="1" dirty="0" smtClean="0"/>
              <a:t>(</a:t>
            </a:r>
            <a:r>
              <a:rPr lang="en-US" b="1" i="1" dirty="0" smtClean="0"/>
              <a:t>x</a:t>
            </a:r>
            <a:r>
              <a:rPr lang="en-US" b="1" dirty="0" smtClean="0"/>
              <a:t>)</a:t>
            </a:r>
            <a:r>
              <a:rPr lang="en-US" dirty="0" smtClean="0"/>
              <a:t> – overall predation rate</a:t>
            </a:r>
          </a:p>
          <a:p>
            <a:pPr>
              <a:buFont typeface="Arial" pitchFamily="34" charset="0"/>
              <a:buNone/>
            </a:pPr>
            <a:r>
              <a:rPr lang="en-US" b="1" i="1" dirty="0" smtClean="0">
                <a:solidFill>
                  <a:srgbClr val="0070C0"/>
                </a:solidFill>
              </a:rPr>
              <a:t>s</a:t>
            </a:r>
            <a:r>
              <a:rPr lang="en-US" b="1" dirty="0" smtClean="0">
                <a:solidFill>
                  <a:srgbClr val="0070C0"/>
                </a:solidFill>
              </a:rPr>
              <a:t> – search speed	            </a:t>
            </a:r>
            <a:r>
              <a:rPr lang="en-US" b="1" i="1" dirty="0" smtClean="0">
                <a:solidFill>
                  <a:srgbClr val="0070C0"/>
                </a:solidFill>
              </a:rPr>
              <a:t>h</a:t>
            </a:r>
            <a:r>
              <a:rPr lang="en-US" b="1" dirty="0" smtClean="0">
                <a:solidFill>
                  <a:srgbClr val="0070C0"/>
                </a:solidFill>
              </a:rPr>
              <a:t> – handling time</a:t>
            </a:r>
          </a:p>
        </p:txBody>
      </p:sp>
      <p:sp>
        <p:nvSpPr>
          <p:cNvPr id="2055" name="TextBox 3"/>
          <p:cNvSpPr txBox="1">
            <a:spLocks noChangeArrowheads="1"/>
          </p:cNvSpPr>
          <p:nvPr/>
        </p:nvSpPr>
        <p:spPr bwMode="auto">
          <a:xfrm>
            <a:off x="381000" y="3962400"/>
            <a:ext cx="51816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>
                <a:solidFill>
                  <a:prstClr val="black"/>
                </a:solidFill>
                <a:cs typeface="Arial" pitchFamily="34" charset="0"/>
              </a:rPr>
              <a:t>------- = --------- · --------- · ------- </a:t>
            </a:r>
          </a:p>
        </p:txBody>
      </p:sp>
      <p:sp>
        <p:nvSpPr>
          <p:cNvPr id="2056" name="TextBox 4"/>
          <p:cNvSpPr txBox="1">
            <a:spLocks noChangeArrowheads="1"/>
          </p:cNvSpPr>
          <p:nvPr/>
        </p:nvSpPr>
        <p:spPr bwMode="auto">
          <a:xfrm>
            <a:off x="381000" y="3810000"/>
            <a:ext cx="935038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400">
                <a:solidFill>
                  <a:prstClr val="black"/>
                </a:solidFill>
                <a:cs typeface="Arial" pitchFamily="34" charset="0"/>
              </a:rPr>
              <a:t>food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400">
                <a:solidFill>
                  <a:prstClr val="black"/>
                </a:solidFill>
                <a:cs typeface="Arial" pitchFamily="34" charset="0"/>
              </a:rPr>
              <a:t>total t</a:t>
            </a:r>
          </a:p>
        </p:txBody>
      </p:sp>
      <p:sp>
        <p:nvSpPr>
          <p:cNvPr id="2057" name="TextBox 5"/>
          <p:cNvSpPr txBox="1">
            <a:spLocks noChangeArrowheads="1"/>
          </p:cNvSpPr>
          <p:nvPr/>
        </p:nvSpPr>
        <p:spPr bwMode="auto">
          <a:xfrm>
            <a:off x="1447800" y="3810000"/>
            <a:ext cx="1173163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400">
                <a:solidFill>
                  <a:prstClr val="black"/>
                </a:solidFill>
                <a:cs typeface="Arial" pitchFamily="34" charset="0"/>
              </a:rPr>
              <a:t>search t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400">
                <a:solidFill>
                  <a:prstClr val="black"/>
                </a:solidFill>
                <a:cs typeface="Arial" pitchFamily="34" charset="0"/>
              </a:rPr>
              <a:t>total t</a:t>
            </a:r>
          </a:p>
        </p:txBody>
      </p:sp>
      <p:sp>
        <p:nvSpPr>
          <p:cNvPr id="2058" name="TextBox 6"/>
          <p:cNvSpPr txBox="1">
            <a:spLocks noChangeArrowheads="1"/>
          </p:cNvSpPr>
          <p:nvPr/>
        </p:nvSpPr>
        <p:spPr bwMode="auto">
          <a:xfrm>
            <a:off x="2743200" y="3810000"/>
            <a:ext cx="1173163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400">
                <a:solidFill>
                  <a:prstClr val="black"/>
                </a:solidFill>
                <a:cs typeface="Arial" pitchFamily="34" charset="0"/>
              </a:rPr>
              <a:t>space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400">
                <a:solidFill>
                  <a:prstClr val="black"/>
                </a:solidFill>
                <a:cs typeface="Arial" pitchFamily="34" charset="0"/>
              </a:rPr>
              <a:t>search t</a:t>
            </a:r>
          </a:p>
        </p:txBody>
      </p:sp>
      <p:sp>
        <p:nvSpPr>
          <p:cNvPr id="2059" name="TextBox 7"/>
          <p:cNvSpPr txBox="1">
            <a:spLocks noChangeArrowheads="1"/>
          </p:cNvSpPr>
          <p:nvPr/>
        </p:nvSpPr>
        <p:spPr bwMode="auto">
          <a:xfrm>
            <a:off x="3962400" y="3810000"/>
            <a:ext cx="898525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400">
                <a:solidFill>
                  <a:prstClr val="black"/>
                </a:solidFill>
                <a:cs typeface="Arial" pitchFamily="34" charset="0"/>
              </a:rPr>
              <a:t>food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400">
                <a:solidFill>
                  <a:prstClr val="black"/>
                </a:solidFill>
                <a:cs typeface="Arial" pitchFamily="34" charset="0"/>
              </a:rPr>
              <a:t>space</a:t>
            </a:r>
          </a:p>
        </p:txBody>
      </p:sp>
      <p:sp>
        <p:nvSpPr>
          <p:cNvPr id="2060" name="TextBox 17"/>
          <p:cNvSpPr txBox="1">
            <a:spLocks noChangeArrowheads="1"/>
          </p:cNvSpPr>
          <p:nvPr/>
        </p:nvSpPr>
        <p:spPr bwMode="auto">
          <a:xfrm>
            <a:off x="5867400" y="3810000"/>
            <a:ext cx="1173163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400">
                <a:solidFill>
                  <a:prstClr val="black"/>
                </a:solidFill>
                <a:cs typeface="Arial" pitchFamily="34" charset="0"/>
              </a:rPr>
              <a:t>search t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400">
                <a:solidFill>
                  <a:prstClr val="black"/>
                </a:solidFill>
                <a:cs typeface="Arial" pitchFamily="34" charset="0"/>
              </a:rPr>
              <a:t>total t</a:t>
            </a:r>
          </a:p>
        </p:txBody>
      </p:sp>
      <p:sp>
        <p:nvSpPr>
          <p:cNvPr id="2061" name="TextBox 18"/>
          <p:cNvSpPr txBox="1">
            <a:spLocks noChangeArrowheads="1"/>
          </p:cNvSpPr>
          <p:nvPr/>
        </p:nvSpPr>
        <p:spPr bwMode="auto">
          <a:xfrm>
            <a:off x="7696200" y="3810000"/>
            <a:ext cx="935038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400">
                <a:solidFill>
                  <a:prstClr val="black"/>
                </a:solidFill>
                <a:cs typeface="Arial" pitchFamily="34" charset="0"/>
              </a:rPr>
              <a:t>feed t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400">
                <a:solidFill>
                  <a:prstClr val="black"/>
                </a:solidFill>
                <a:cs typeface="Arial" pitchFamily="34" charset="0"/>
              </a:rPr>
              <a:t>total t</a:t>
            </a:r>
          </a:p>
        </p:txBody>
      </p:sp>
      <p:sp>
        <p:nvSpPr>
          <p:cNvPr id="2062" name="TextBox 19"/>
          <p:cNvSpPr txBox="1">
            <a:spLocks noChangeArrowheads="1"/>
          </p:cNvSpPr>
          <p:nvPr/>
        </p:nvSpPr>
        <p:spPr bwMode="auto">
          <a:xfrm>
            <a:off x="4648200" y="3962400"/>
            <a:ext cx="40386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sz="2800">
                <a:solidFill>
                  <a:prstClr val="black"/>
                </a:solidFill>
                <a:cs typeface="Arial" pitchFamily="34" charset="0"/>
              </a:rPr>
              <a:t>--------- = 1 – ------- </a:t>
            </a:r>
          </a:p>
        </p:txBody>
      </p:sp>
      <p:graphicFrame>
        <p:nvGraphicFramePr>
          <p:cNvPr id="205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1503739"/>
              </p:ext>
            </p:extLst>
          </p:nvPr>
        </p:nvGraphicFramePr>
        <p:xfrm>
          <a:off x="2157413" y="5530850"/>
          <a:ext cx="4829175" cy="1054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8" name="Equation" r:id="rId3" imgW="1917360" imgH="419040" progId="Equation.3">
                  <p:embed/>
                </p:oleObj>
              </mc:Choice>
              <mc:Fallback>
                <p:oleObj name="Equation" r:id="rId3" imgW="191736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57413" y="5530850"/>
                        <a:ext cx="4829175" cy="1054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21124560"/>
              </p:ext>
            </p:extLst>
          </p:nvPr>
        </p:nvGraphicFramePr>
        <p:xfrm>
          <a:off x="636588" y="4800600"/>
          <a:ext cx="3597275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9" name="Equation" r:id="rId5" imgW="1307880" imgH="203040" progId="Equation.3">
                  <p:embed/>
                </p:oleObj>
              </mc:Choice>
              <mc:Fallback>
                <p:oleObj name="Equation" r:id="rId5" imgW="1307880" imgH="20304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6588" y="4800600"/>
                        <a:ext cx="3597275" cy="558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5941350"/>
              </p:ext>
            </p:extLst>
          </p:nvPr>
        </p:nvGraphicFramePr>
        <p:xfrm>
          <a:off x="6096000" y="4800600"/>
          <a:ext cx="2339975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0" name="Equation" r:id="rId7" imgW="850680" imgH="203040" progId="Equation.3">
                  <p:embed/>
                </p:oleObj>
              </mc:Choice>
              <mc:Fallback>
                <p:oleObj name="Equation" r:id="rId7" imgW="850680" imgH="20304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0" y="4800600"/>
                        <a:ext cx="2339975" cy="558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19865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38200" y="1524000"/>
            <a:ext cx="7467600" cy="470898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000" dirty="0">
                <a:solidFill>
                  <a:srgbClr val="000000"/>
                </a:solidFill>
              </a:rPr>
              <a:t>Fitting </a:t>
            </a:r>
            <a:r>
              <a:rPr lang="en-US" sz="4400" b="1" i="1" dirty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1100" b="1" dirty="0">
                <a:solidFill>
                  <a:srgbClr val="800080"/>
                </a:solidFill>
              </a:rPr>
              <a:t> </a:t>
            </a:r>
            <a:r>
              <a:rPr lang="en-US" sz="1100" b="1" dirty="0" smtClean="0">
                <a:solidFill>
                  <a:srgbClr val="800080"/>
                </a:solidFill>
              </a:rPr>
              <a:t> </a:t>
            </a:r>
            <a:r>
              <a:rPr lang="en-US" sz="4000" b="1" dirty="0" smtClean="0">
                <a:solidFill>
                  <a:srgbClr val="800080"/>
                </a:solidFill>
              </a:rPr>
              <a:t>=</a:t>
            </a:r>
            <a:r>
              <a:rPr lang="en-US" sz="1100" b="1" dirty="0" smtClean="0">
                <a:solidFill>
                  <a:srgbClr val="800080"/>
                </a:solidFill>
              </a:rPr>
              <a:t>  </a:t>
            </a:r>
            <a:r>
              <a:rPr lang="en-US" sz="4400" b="1" i="1" dirty="0" smtClean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sz="2400" b="1" i="1" dirty="0" smtClean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100" b="1" dirty="0" smtClean="0">
                <a:solidFill>
                  <a:srgbClr val="800080"/>
                </a:solidFill>
              </a:rPr>
              <a:t> </a:t>
            </a:r>
            <a:r>
              <a:rPr lang="en-US" sz="4400" b="1" i="1" dirty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1100" b="1" dirty="0">
                <a:solidFill>
                  <a:srgbClr val="800080"/>
                </a:solidFill>
              </a:rPr>
              <a:t> </a:t>
            </a:r>
            <a:r>
              <a:rPr lang="en-US" sz="4000" b="1" dirty="0">
                <a:solidFill>
                  <a:srgbClr val="800080"/>
                </a:solidFill>
              </a:rPr>
              <a:t>(</a:t>
            </a:r>
            <a:r>
              <a:rPr lang="en-US" sz="1000" b="1" dirty="0">
                <a:solidFill>
                  <a:srgbClr val="800080"/>
                </a:solidFill>
              </a:rPr>
              <a:t> </a:t>
            </a:r>
            <a:r>
              <a:rPr lang="en-US" sz="4400" b="1" i="1" dirty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4000" b="1" dirty="0">
                <a:solidFill>
                  <a:srgbClr val="800080"/>
                </a:solidFill>
              </a:rPr>
              <a:t>;</a:t>
            </a:r>
            <a:r>
              <a:rPr lang="en-US" sz="1000" b="1" dirty="0">
                <a:solidFill>
                  <a:srgbClr val="800080"/>
                </a:solidFill>
              </a:rPr>
              <a:t> </a:t>
            </a:r>
            <a:r>
              <a:rPr lang="en-US" sz="4400" b="1" i="1" dirty="0" smtClean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4000" b="1" dirty="0" smtClean="0">
                <a:solidFill>
                  <a:srgbClr val="800080"/>
                </a:solidFill>
              </a:rPr>
              <a:t>)</a:t>
            </a:r>
            <a:r>
              <a:rPr lang="en-US" sz="4000" dirty="0" smtClean="0">
                <a:solidFill>
                  <a:srgbClr val="000000"/>
                </a:solidFill>
              </a:rPr>
              <a:t>:</a:t>
            </a:r>
            <a:endParaRPr lang="en-US" sz="4000" dirty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600" dirty="0">
              <a:solidFill>
                <a:srgbClr val="000000"/>
              </a:solidFill>
            </a:endParaRPr>
          </a:p>
          <a:p>
            <a:pPr marL="514350" indent="-514350" fontAlgn="base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defRPr/>
            </a:pPr>
            <a:r>
              <a:rPr lang="en-US" sz="3200" dirty="0">
                <a:solidFill>
                  <a:srgbClr val="000000"/>
                </a:solidFill>
              </a:rPr>
              <a:t>Let </a:t>
            </a:r>
            <a:r>
              <a:rPr lang="en-US" sz="3600" b="1" i="1" dirty="0" smtClean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800" b="1" dirty="0" smtClean="0">
                <a:solidFill>
                  <a:srgbClr val="800080"/>
                </a:solidFill>
              </a:rPr>
              <a:t>   </a:t>
            </a:r>
            <a:r>
              <a:rPr lang="en-US" sz="3200" b="1" dirty="0" smtClean="0">
                <a:solidFill>
                  <a:srgbClr val="800080"/>
                </a:solidFill>
              </a:rPr>
              <a:t>=</a:t>
            </a:r>
            <a:r>
              <a:rPr lang="en-US" sz="2400" b="1" dirty="0" smtClean="0">
                <a:solidFill>
                  <a:srgbClr val="800080"/>
                </a:solidFill>
              </a:rPr>
              <a:t> </a:t>
            </a:r>
            <a:r>
              <a:rPr lang="en-US" sz="800" b="1" dirty="0" smtClean="0">
                <a:solidFill>
                  <a:srgbClr val="800080"/>
                </a:solidFill>
              </a:rPr>
              <a:t> </a:t>
            </a:r>
            <a:r>
              <a:rPr lang="en-US" sz="3600" b="1" i="1" dirty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800" b="1" dirty="0">
                <a:solidFill>
                  <a:srgbClr val="800080"/>
                </a:solidFill>
              </a:rPr>
              <a:t> </a:t>
            </a:r>
            <a:r>
              <a:rPr lang="en-US" sz="3200" b="1" dirty="0">
                <a:solidFill>
                  <a:srgbClr val="800080"/>
                </a:solidFill>
              </a:rPr>
              <a:t>(</a:t>
            </a:r>
            <a:r>
              <a:rPr lang="en-US" sz="3600" b="1" i="1" dirty="0" smtClean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3600" b="1" i="1" baseline="-25000" dirty="0" smtClean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solidFill>
                  <a:srgbClr val="800080"/>
                </a:solidFill>
              </a:rPr>
              <a:t>;</a:t>
            </a:r>
            <a:r>
              <a:rPr lang="en-US" sz="800" b="1" dirty="0" smtClean="0">
                <a:solidFill>
                  <a:srgbClr val="800080"/>
                </a:solidFill>
              </a:rPr>
              <a:t>  </a:t>
            </a:r>
            <a:r>
              <a:rPr lang="en-US" sz="3600" b="1" i="1" dirty="0" smtClean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3200" b="1" dirty="0" smtClean="0">
                <a:solidFill>
                  <a:srgbClr val="800080"/>
                </a:solidFill>
              </a:rPr>
              <a:t>) </a:t>
            </a:r>
            <a:r>
              <a:rPr lang="en-US" sz="3200" dirty="0">
                <a:solidFill>
                  <a:srgbClr val="000000"/>
                </a:solidFill>
              </a:rPr>
              <a:t>for any </a:t>
            </a:r>
            <a:r>
              <a:rPr lang="en-US" sz="3200" b="1" i="1" dirty="0">
                <a:solidFill>
                  <a:srgbClr val="000000"/>
                </a:solidFill>
              </a:rPr>
              <a:t>given</a:t>
            </a:r>
            <a:r>
              <a:rPr lang="en-US" sz="3200" dirty="0">
                <a:solidFill>
                  <a:srgbClr val="000000"/>
                </a:solidFill>
              </a:rPr>
              <a:t> </a:t>
            </a:r>
            <a:r>
              <a:rPr lang="en-US" sz="3600" b="1" i="1" dirty="0" smtClean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3200" dirty="0" smtClean="0">
                <a:solidFill>
                  <a:srgbClr val="000000"/>
                </a:solidFill>
              </a:rPr>
              <a:t>.  </a:t>
            </a:r>
            <a:endParaRPr lang="en-US" sz="3200" dirty="0">
              <a:solidFill>
                <a:srgbClr val="000000"/>
              </a:solidFill>
            </a:endParaRPr>
          </a:p>
          <a:p>
            <a:pPr marL="514350" indent="-514350" fontAlgn="base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defRPr/>
            </a:pPr>
            <a:endParaRPr lang="en-US" sz="800" dirty="0">
              <a:solidFill>
                <a:srgbClr val="000000"/>
              </a:solidFill>
            </a:endParaRPr>
          </a:p>
          <a:p>
            <a:pPr marL="514350" indent="-514350" fontAlgn="base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defRPr/>
            </a:pPr>
            <a:r>
              <a:rPr lang="en-US" sz="3200" dirty="0">
                <a:solidFill>
                  <a:srgbClr val="000000"/>
                </a:solidFill>
              </a:rPr>
              <a:t>Then </a:t>
            </a:r>
            <a:r>
              <a:rPr lang="en-US" sz="3600" b="1" i="1" dirty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800" b="1" dirty="0">
                <a:solidFill>
                  <a:srgbClr val="800080"/>
                </a:solidFill>
              </a:rPr>
              <a:t> </a:t>
            </a:r>
            <a:r>
              <a:rPr lang="en-US" sz="800" b="1" dirty="0" smtClean="0">
                <a:solidFill>
                  <a:srgbClr val="800080"/>
                </a:solidFill>
              </a:rPr>
              <a:t> </a:t>
            </a:r>
            <a:r>
              <a:rPr lang="en-US" sz="3200" b="1" dirty="0" smtClean="0">
                <a:solidFill>
                  <a:srgbClr val="800080"/>
                </a:solidFill>
              </a:rPr>
              <a:t>=</a:t>
            </a:r>
            <a:r>
              <a:rPr lang="en-US" b="1" dirty="0" smtClean="0">
                <a:solidFill>
                  <a:srgbClr val="800080"/>
                </a:solidFill>
              </a:rPr>
              <a:t> </a:t>
            </a:r>
            <a:r>
              <a:rPr lang="en-US" sz="800" b="1" dirty="0" smtClean="0">
                <a:solidFill>
                  <a:srgbClr val="800080"/>
                </a:solidFill>
              </a:rPr>
              <a:t> </a:t>
            </a:r>
            <a:r>
              <a:rPr lang="en-US" sz="3600" b="1" i="1" dirty="0" err="1" smtClean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qt</a:t>
            </a:r>
            <a:r>
              <a:rPr lang="en-US" sz="3600" dirty="0" smtClean="0">
                <a:cs typeface="Times New Roman" pitchFamily="18" charset="0"/>
              </a:rPr>
              <a:t>,</a:t>
            </a:r>
            <a:r>
              <a:rPr lang="en-US" sz="3600" b="1" i="1" dirty="0" smtClean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>
                <a:solidFill>
                  <a:srgbClr val="000000"/>
                </a:solidFill>
                <a:cs typeface="Times New Roman" pitchFamily="18" charset="0"/>
              </a:rPr>
              <a:t>with data for </a:t>
            </a:r>
            <a:r>
              <a:rPr lang="en-US" sz="3600" b="1" i="1" dirty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t </a:t>
            </a:r>
            <a:r>
              <a:rPr lang="en-US" sz="3200" dirty="0">
                <a:solidFill>
                  <a:srgbClr val="000000"/>
                </a:solidFill>
                <a:cs typeface="Times New Roman" pitchFamily="18" charset="0"/>
              </a:rPr>
              <a:t>and</a:t>
            </a:r>
            <a:r>
              <a:rPr lang="en-US" sz="3600" b="1" i="1" dirty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 y</a:t>
            </a:r>
            <a:r>
              <a:rPr lang="en-US" sz="3200" dirty="0">
                <a:solidFill>
                  <a:srgbClr val="000000"/>
                </a:solidFill>
                <a:cs typeface="Times New Roman" pitchFamily="18" charset="0"/>
              </a:rPr>
              <a:t>.</a:t>
            </a:r>
            <a:endParaRPr lang="en-US" sz="3200" dirty="0">
              <a:solidFill>
                <a:srgbClr val="000000"/>
              </a:solidFill>
            </a:endParaRPr>
          </a:p>
          <a:p>
            <a:pPr marL="514350" indent="-514350" fontAlgn="base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defRPr/>
            </a:pPr>
            <a:endParaRPr lang="en-US" sz="1200" dirty="0">
              <a:solidFill>
                <a:srgbClr val="000000"/>
              </a:solidFill>
            </a:endParaRPr>
          </a:p>
          <a:p>
            <a:pPr marL="514350" indent="-514350" fontAlgn="base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defRPr/>
            </a:pPr>
            <a:r>
              <a:rPr lang="en-US" sz="3200" dirty="0">
                <a:solidFill>
                  <a:srgbClr val="000000"/>
                </a:solidFill>
              </a:rPr>
              <a:t>Define </a:t>
            </a:r>
            <a:r>
              <a:rPr lang="en-US" sz="3600" b="1" i="1" dirty="0" smtClean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sz="3200" b="1" dirty="0" smtClean="0">
                <a:solidFill>
                  <a:srgbClr val="800080"/>
                </a:solidFill>
              </a:rPr>
              <a:t>(</a:t>
            </a:r>
            <a:r>
              <a:rPr lang="en-US" sz="3600" b="1" i="1" dirty="0" smtClean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3200" b="1" dirty="0" smtClean="0">
                <a:solidFill>
                  <a:srgbClr val="800080"/>
                </a:solidFill>
              </a:rPr>
              <a:t>)</a:t>
            </a:r>
            <a:r>
              <a:rPr lang="en-US" sz="3200" dirty="0" smtClean="0">
                <a:solidFill>
                  <a:srgbClr val="000000"/>
                </a:solidFill>
              </a:rPr>
              <a:t> by </a:t>
            </a:r>
            <a:r>
              <a:rPr lang="en-US" sz="2800" dirty="0" smtClean="0">
                <a:solidFill>
                  <a:srgbClr val="000000"/>
                </a:solidFill>
              </a:rPr>
              <a:t>(linear regression sum)</a:t>
            </a:r>
            <a:endParaRPr lang="en-US" sz="3200" dirty="0">
              <a:solidFill>
                <a:srgbClr val="000000"/>
              </a:solidFill>
            </a:endParaRPr>
          </a:p>
          <a:p>
            <a:pPr marL="514350" indent="-514350" fontAlgn="base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defRPr/>
            </a:pPr>
            <a:endParaRPr lang="en-US" sz="3200" dirty="0">
              <a:solidFill>
                <a:srgbClr val="000000"/>
              </a:solidFill>
            </a:endParaRPr>
          </a:p>
          <a:p>
            <a:pPr marL="514350" indent="-514350" fontAlgn="base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defRPr/>
            </a:pPr>
            <a:endParaRPr lang="en-US" sz="3200" dirty="0">
              <a:solidFill>
                <a:srgbClr val="000000"/>
              </a:solidFill>
            </a:endParaRPr>
          </a:p>
          <a:p>
            <a:pPr marL="514350" indent="-514350" fontAlgn="base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defRPr/>
            </a:pPr>
            <a:endParaRPr lang="en-US" sz="1200" dirty="0">
              <a:solidFill>
                <a:srgbClr val="000000"/>
              </a:solidFill>
            </a:endParaRPr>
          </a:p>
          <a:p>
            <a:pPr marL="514350" indent="-514350" fontAlgn="base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defRPr/>
            </a:pPr>
            <a:r>
              <a:rPr lang="en-US" sz="3200" dirty="0">
                <a:solidFill>
                  <a:srgbClr val="000000"/>
                </a:solidFill>
              </a:rPr>
              <a:t>Best </a:t>
            </a:r>
            <a:r>
              <a:rPr lang="en-US" sz="3600" b="1" i="1" dirty="0" smtClean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3200" dirty="0" smtClean="0">
                <a:solidFill>
                  <a:srgbClr val="000000"/>
                </a:solidFill>
              </a:rPr>
              <a:t> </a:t>
            </a:r>
            <a:r>
              <a:rPr lang="en-US" sz="3200" dirty="0">
                <a:solidFill>
                  <a:srgbClr val="000000"/>
                </a:solidFill>
              </a:rPr>
              <a:t>is the </a:t>
            </a:r>
            <a:r>
              <a:rPr lang="en-US" sz="3200" dirty="0" smtClean="0">
                <a:solidFill>
                  <a:srgbClr val="000000"/>
                </a:solidFill>
              </a:rPr>
              <a:t>minimizer </a:t>
            </a:r>
            <a:r>
              <a:rPr lang="en-US" sz="3200" dirty="0">
                <a:solidFill>
                  <a:srgbClr val="000000"/>
                </a:solidFill>
              </a:rPr>
              <a:t>of </a:t>
            </a:r>
            <a:r>
              <a:rPr lang="en-US" sz="3600" b="1" i="1" dirty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sz="3200" dirty="0">
                <a:solidFill>
                  <a:srgbClr val="000000"/>
                </a:solidFill>
              </a:rPr>
              <a:t>.</a:t>
            </a:r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81299453"/>
              </p:ext>
            </p:extLst>
          </p:nvPr>
        </p:nvGraphicFramePr>
        <p:xfrm>
          <a:off x="1993900" y="4397375"/>
          <a:ext cx="5645150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" name="Equation" r:id="rId3" imgW="1612800" imgH="304560" progId="Equation.3">
                  <p:embed/>
                </p:oleObj>
              </mc:Choice>
              <mc:Fallback>
                <p:oleObj name="Equation" r:id="rId3" imgW="1612800" imgH="3045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93900" y="4397375"/>
                        <a:ext cx="5645150" cy="1066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b="1" dirty="0" smtClean="0"/>
              <a:t>Semi-Linear Regression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166048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Mathematical modeling is much more than “applications of mathematics.”</a:t>
            </a:r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01176512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P.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speedius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Model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0237" y="1428750"/>
            <a:ext cx="5343525" cy="4000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996342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57200"/>
            <a:ext cx="8229600" cy="3581400"/>
          </a:xfrm>
        </p:spPr>
        <p:txBody>
          <a:bodyPr/>
          <a:lstStyle/>
          <a:p>
            <a:pPr>
              <a:buFontTx/>
              <a:buNone/>
            </a:pPr>
            <a:r>
              <a:rPr lang="en-US" sz="2800" dirty="0" smtClean="0"/>
              <a:t>Presenting </a:t>
            </a:r>
            <a:r>
              <a:rPr lang="en-US" b="1" dirty="0" smtClean="0">
                <a:solidFill>
                  <a:srgbClr val="800080"/>
                </a:solidFill>
              </a:rPr>
              <a:t>BUGBOX-population</a:t>
            </a:r>
            <a:r>
              <a:rPr lang="en-US" sz="2800" dirty="0" smtClean="0"/>
              <a:t>, a </a:t>
            </a:r>
            <a:r>
              <a:rPr lang="en-US" sz="2800" b="1" dirty="0" smtClean="0">
                <a:solidFill>
                  <a:srgbClr val="00A000"/>
                </a:solidFill>
              </a:rPr>
              <a:t>real</a:t>
            </a:r>
            <a:r>
              <a:rPr lang="en-US" sz="2800" dirty="0" smtClean="0"/>
              <a:t> </a:t>
            </a:r>
            <a:r>
              <a:rPr lang="en-US" sz="2800" b="1" dirty="0" smtClean="0">
                <a:solidFill>
                  <a:srgbClr val="00A000"/>
                </a:solidFill>
              </a:rPr>
              <a:t>biology lab for a virtual world</a:t>
            </a:r>
            <a:r>
              <a:rPr lang="en-US" sz="2800" dirty="0" smtClean="0"/>
              <a:t>.</a:t>
            </a:r>
          </a:p>
          <a:p>
            <a:pPr>
              <a:buFontTx/>
              <a:buNone/>
            </a:pPr>
            <a:endParaRPr lang="en-US" sz="800" dirty="0" smtClean="0"/>
          </a:p>
          <a:p>
            <a:pPr>
              <a:buFontTx/>
              <a:buNone/>
            </a:pPr>
            <a:r>
              <a:rPr lang="en-US" sz="2800" b="1" dirty="0" smtClean="0">
                <a:solidFill>
                  <a:srgbClr val="0070C0"/>
                </a:solidFill>
              </a:rPr>
              <a:t>http://www.math.unl.edu/~gledder1/BUGBOX/</a:t>
            </a:r>
          </a:p>
          <a:p>
            <a:pPr>
              <a:buFontTx/>
              <a:buNone/>
            </a:pPr>
            <a:endParaRPr lang="en-US" sz="1200" dirty="0" smtClean="0"/>
          </a:p>
          <a:p>
            <a:pPr>
              <a:buFontTx/>
              <a:buNone/>
            </a:pPr>
            <a:endParaRPr lang="en-US" sz="1200" dirty="0" smtClean="0"/>
          </a:p>
          <a:p>
            <a:pPr>
              <a:buFontTx/>
              <a:buNone/>
            </a:pPr>
            <a:r>
              <a:rPr lang="en-US" sz="2400" dirty="0" smtClean="0"/>
              <a:t>Boxbugs are simpler than real insects:</a:t>
            </a:r>
          </a:p>
          <a:p>
            <a:pPr lvl="1">
              <a:buFont typeface="Wingdings" pitchFamily="2" charset="2"/>
              <a:buChar char="§"/>
            </a:pPr>
            <a:r>
              <a:rPr lang="en-US" sz="2000" dirty="0" smtClean="0"/>
              <a:t>They don’t move.</a:t>
            </a:r>
          </a:p>
          <a:p>
            <a:pPr lvl="1">
              <a:buFont typeface="Wingdings" pitchFamily="2" charset="2"/>
              <a:buChar char="§"/>
            </a:pPr>
            <a:r>
              <a:rPr lang="en-US" sz="2000" dirty="0" smtClean="0"/>
              <a:t>Each life stage has a distinctive appearance.</a:t>
            </a:r>
          </a:p>
        </p:txBody>
      </p:sp>
      <p:pic>
        <p:nvPicPr>
          <p:cNvPr id="29699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4038600"/>
            <a:ext cx="39433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700" name="Text Box 5"/>
          <p:cNvSpPr txBox="1">
            <a:spLocks noChangeArrowheads="1"/>
          </p:cNvSpPr>
          <p:nvPr/>
        </p:nvSpPr>
        <p:spPr bwMode="auto">
          <a:xfrm>
            <a:off x="2209800" y="4459288"/>
            <a:ext cx="449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en-US" sz="2400" smtClean="0">
                <a:solidFill>
                  <a:srgbClr val="000000"/>
                </a:solidFill>
              </a:rPr>
              <a:t> </a:t>
            </a:r>
            <a:r>
              <a:rPr lang="en-US" sz="2400" b="1" smtClean="0">
                <a:solidFill>
                  <a:srgbClr val="0000C0"/>
                </a:solidFill>
              </a:rPr>
              <a:t>larva</a:t>
            </a:r>
            <a:r>
              <a:rPr lang="en-US" sz="2400" smtClean="0">
                <a:solidFill>
                  <a:srgbClr val="000000"/>
                </a:solidFill>
              </a:rPr>
              <a:t>           </a:t>
            </a:r>
            <a:r>
              <a:rPr lang="en-US" sz="2400" b="1" smtClean="0">
                <a:solidFill>
                  <a:srgbClr val="800080"/>
                </a:solidFill>
              </a:rPr>
              <a:t>pupa</a:t>
            </a:r>
            <a:r>
              <a:rPr lang="en-US" sz="2400" smtClean="0">
                <a:solidFill>
                  <a:srgbClr val="000000"/>
                </a:solidFill>
              </a:rPr>
              <a:t>           </a:t>
            </a:r>
            <a:r>
              <a:rPr lang="en-US" sz="2400" b="1" smtClean="0">
                <a:solidFill>
                  <a:srgbClr val="C00000"/>
                </a:solidFill>
              </a:rPr>
              <a:t>adult</a:t>
            </a:r>
          </a:p>
        </p:txBody>
      </p:sp>
      <p:cxnSp>
        <p:nvCxnSpPr>
          <p:cNvPr id="29701" name="Straight Arrow Connector 5"/>
          <p:cNvCxnSpPr>
            <a:cxnSpLocks noChangeShapeType="1"/>
          </p:cNvCxnSpPr>
          <p:nvPr/>
        </p:nvCxnSpPr>
        <p:spPr bwMode="auto">
          <a:xfrm rot="16200000" flipH="1">
            <a:off x="4000500" y="6438900"/>
            <a:ext cx="914400" cy="76200"/>
          </a:xfrm>
          <a:prstGeom prst="straightConnector1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 type="arrow" w="med" len="med"/>
              </a14:hiddenLine>
            </a:ext>
          </a:extLst>
        </p:spPr>
      </p:cxnSp>
      <p:cxnSp>
        <p:nvCxnSpPr>
          <p:cNvPr id="29702" name="Straight Arrow Connector 8"/>
          <p:cNvCxnSpPr>
            <a:cxnSpLocks noChangeShapeType="1"/>
          </p:cNvCxnSpPr>
          <p:nvPr/>
        </p:nvCxnSpPr>
        <p:spPr bwMode="auto">
          <a:xfrm>
            <a:off x="3200400" y="4267200"/>
            <a:ext cx="762000" cy="1588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9703" name="Straight Arrow Connector 10"/>
          <p:cNvCxnSpPr>
            <a:cxnSpLocks noChangeShapeType="1"/>
          </p:cNvCxnSpPr>
          <p:nvPr/>
        </p:nvCxnSpPr>
        <p:spPr bwMode="auto">
          <a:xfrm>
            <a:off x="4876800" y="4267200"/>
            <a:ext cx="762000" cy="1588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9704" name="TextBox 11"/>
          <p:cNvSpPr txBox="1">
            <a:spLocks noChangeArrowheads="1"/>
          </p:cNvSpPr>
          <p:nvPr/>
        </p:nvSpPr>
        <p:spPr bwMode="auto">
          <a:xfrm>
            <a:off x="609600" y="5181600"/>
            <a:ext cx="6244017" cy="11387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800100" indent="-342900" eaLnBrk="1" fontAlgn="base" hangingPunct="1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en-US" sz="2000" dirty="0" smtClean="0">
                <a:solidFill>
                  <a:srgbClr val="000000"/>
                </a:solidFill>
              </a:rPr>
              <a:t> Boxbugs progress from larva to pupa to adult.</a:t>
            </a:r>
          </a:p>
          <a:p>
            <a:pPr marL="800100" indent="-342900" eaLnBrk="1" fontAlgn="base" hangingPunct="1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en-US" sz="2000" dirty="0" smtClean="0">
                <a:solidFill>
                  <a:srgbClr val="000000"/>
                </a:solidFill>
              </a:rPr>
              <a:t> All </a:t>
            </a:r>
            <a:r>
              <a:rPr lang="en-US" sz="2000" dirty="0" err="1" smtClean="0">
                <a:solidFill>
                  <a:srgbClr val="000000"/>
                </a:solidFill>
              </a:rPr>
              <a:t>boxbugs</a:t>
            </a:r>
            <a:r>
              <a:rPr lang="en-US" sz="2000" dirty="0" smtClean="0">
                <a:solidFill>
                  <a:srgbClr val="000000"/>
                </a:solidFill>
              </a:rPr>
              <a:t> are female.</a:t>
            </a:r>
          </a:p>
          <a:p>
            <a:pPr marL="800100" indent="-342900" eaLnBrk="1" fontAlgn="base" hangingPunct="1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en-US" sz="2000" dirty="0" smtClean="0">
                <a:solidFill>
                  <a:srgbClr val="000000"/>
                </a:solidFill>
              </a:rPr>
              <a:t> Larva are born adjacent to their mother.</a:t>
            </a:r>
          </a:p>
        </p:txBody>
      </p:sp>
    </p:spTree>
    <p:extLst>
      <p:ext uri="{BB962C8B-B14F-4D97-AF65-F5344CB8AC3E}">
        <p14:creationId xmlns:p14="http://schemas.microsoft.com/office/powerpoint/2010/main" val="2770943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latin typeface="Arial" pitchFamily="34" charset="0"/>
                <a:cs typeface="Arial" pitchFamily="34" charset="0"/>
              </a:rPr>
              <a:t>Boxbug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Species 1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Model*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990600" y="1600200"/>
            <a:ext cx="7162800" cy="2133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None/>
            </a:pPr>
            <a:endParaRPr lang="en-US" sz="1000" smtClean="0"/>
          </a:p>
          <a:p>
            <a:pPr>
              <a:buFontTx/>
              <a:buNone/>
            </a:pPr>
            <a:r>
              <a:rPr lang="en-US" sz="2800" smtClean="0"/>
              <a:t>Let </a:t>
            </a:r>
            <a:r>
              <a:rPr lang="en-US" b="1" i="1" smtClean="0">
                <a:solidFill>
                  <a:srgbClr val="800080"/>
                </a:solidFill>
                <a:latin typeface="Times New Roman" pitchFamily="18" charset="0"/>
              </a:rPr>
              <a:t>L</a:t>
            </a:r>
            <a:r>
              <a:rPr lang="en-US" sz="3600" b="1" baseline="-10000" smtClean="0">
                <a:solidFill>
                  <a:srgbClr val="800080"/>
                </a:solidFill>
                <a:latin typeface="Times New Roman" pitchFamily="18" charset="0"/>
              </a:rPr>
              <a:t>t</a:t>
            </a:r>
            <a:r>
              <a:rPr lang="en-US" sz="2800" smtClean="0"/>
              <a:t> be the number of larvae at time t.</a:t>
            </a:r>
          </a:p>
          <a:p>
            <a:pPr>
              <a:buFontTx/>
              <a:buNone/>
            </a:pPr>
            <a:r>
              <a:rPr lang="en-US" sz="2800" smtClean="0"/>
              <a:t>Let </a:t>
            </a:r>
            <a:r>
              <a:rPr lang="en-US" b="1" i="1" smtClean="0">
                <a:solidFill>
                  <a:srgbClr val="800080"/>
                </a:solidFill>
                <a:latin typeface="Times New Roman" pitchFamily="18" charset="0"/>
              </a:rPr>
              <a:t>P</a:t>
            </a:r>
            <a:r>
              <a:rPr lang="en-US" sz="3600" b="1" baseline="-10000" smtClean="0">
                <a:solidFill>
                  <a:srgbClr val="800080"/>
                </a:solidFill>
                <a:latin typeface="Times New Roman" pitchFamily="18" charset="0"/>
              </a:rPr>
              <a:t>t</a:t>
            </a:r>
            <a:r>
              <a:rPr lang="en-US" sz="2800" smtClean="0"/>
              <a:t> be the number of juveniles at time t.</a:t>
            </a:r>
          </a:p>
          <a:p>
            <a:pPr>
              <a:buFontTx/>
              <a:buNone/>
            </a:pPr>
            <a:r>
              <a:rPr lang="en-US" sz="2800" smtClean="0"/>
              <a:t>Let </a:t>
            </a:r>
            <a:r>
              <a:rPr lang="en-US" b="1" i="1" smtClean="0">
                <a:solidFill>
                  <a:srgbClr val="800080"/>
                </a:solidFill>
                <a:latin typeface="Times New Roman" pitchFamily="18" charset="0"/>
              </a:rPr>
              <a:t>A</a:t>
            </a:r>
            <a:r>
              <a:rPr lang="en-US" sz="3600" b="1" baseline="-10000" smtClean="0">
                <a:solidFill>
                  <a:srgbClr val="800080"/>
                </a:solidFill>
                <a:latin typeface="Times New Roman" pitchFamily="18" charset="0"/>
              </a:rPr>
              <a:t>t</a:t>
            </a:r>
            <a:r>
              <a:rPr lang="en-US" sz="2800" smtClean="0"/>
              <a:t> be the number of adults at time t.</a:t>
            </a:r>
          </a:p>
          <a:p>
            <a:pPr>
              <a:buFontTx/>
              <a:buNone/>
            </a:pPr>
            <a:endParaRPr lang="en-US" sz="2800" dirty="0" smtClean="0"/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568526" y="3962400"/>
            <a:ext cx="3778599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en-US" b="1" i="1" dirty="0" smtClean="0">
                <a:solidFill>
                  <a:srgbClr val="800080"/>
                </a:solidFill>
                <a:latin typeface="Times New Roman" pitchFamily="18" charset="0"/>
              </a:rPr>
              <a:t>L</a:t>
            </a:r>
            <a:r>
              <a:rPr lang="en-US" sz="3600" b="1" baseline="-10000" dirty="0" smtClean="0">
                <a:solidFill>
                  <a:srgbClr val="800080"/>
                </a:solidFill>
                <a:latin typeface="Times New Roman" pitchFamily="18" charset="0"/>
              </a:rPr>
              <a:t>t</a:t>
            </a:r>
            <a:r>
              <a:rPr lang="en-US" b="1" baseline="-10000" dirty="0" smtClean="0">
                <a:solidFill>
                  <a:srgbClr val="800080"/>
                </a:solidFill>
                <a:latin typeface="Times New Roman" pitchFamily="18" charset="0"/>
              </a:rPr>
              <a:t>+1</a:t>
            </a:r>
            <a:r>
              <a:rPr lang="en-US" dirty="0" smtClean="0">
                <a:solidFill>
                  <a:srgbClr val="000000"/>
                </a:solidFill>
              </a:rPr>
              <a:t> =               </a:t>
            </a:r>
            <a:r>
              <a:rPr lang="en-US" dirty="0" smtClean="0">
                <a:solidFill>
                  <a:srgbClr val="000000"/>
                </a:solidFill>
                <a:latin typeface="Arial Unicode MS" pitchFamily="34" charset="-128"/>
              </a:rPr>
              <a:t>+</a:t>
            </a:r>
            <a:r>
              <a:rPr lang="en-US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b="1" i="1" dirty="0" smtClean="0">
                <a:solidFill>
                  <a:srgbClr val="00A000"/>
                </a:solidFill>
                <a:latin typeface="Times New Roman" pitchFamily="18" charset="0"/>
              </a:rPr>
              <a:t>f</a:t>
            </a:r>
            <a:r>
              <a:rPr lang="en-US" sz="1000" i="1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b="1" i="1" dirty="0" smtClean="0">
                <a:solidFill>
                  <a:srgbClr val="800080"/>
                </a:solidFill>
                <a:latin typeface="Times New Roman" pitchFamily="18" charset="0"/>
              </a:rPr>
              <a:t>A</a:t>
            </a:r>
            <a:r>
              <a:rPr lang="en-US" sz="3600" b="1" baseline="-10000" dirty="0" smtClean="0">
                <a:solidFill>
                  <a:srgbClr val="800080"/>
                </a:solidFill>
                <a:latin typeface="Times New Roman" pitchFamily="18" charset="0"/>
              </a:rPr>
              <a:t>t</a:t>
            </a: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2568526" y="4719638"/>
            <a:ext cx="198964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en-US" b="1" i="1" dirty="0" smtClean="0">
                <a:solidFill>
                  <a:srgbClr val="800080"/>
                </a:solidFill>
                <a:latin typeface="Times New Roman" pitchFamily="18" charset="0"/>
              </a:rPr>
              <a:t>P</a:t>
            </a:r>
            <a:r>
              <a:rPr lang="en-US" sz="3600" b="1" baseline="-10000" dirty="0" smtClean="0">
                <a:solidFill>
                  <a:srgbClr val="800080"/>
                </a:solidFill>
                <a:latin typeface="Times New Roman" pitchFamily="18" charset="0"/>
              </a:rPr>
              <a:t>t</a:t>
            </a:r>
            <a:r>
              <a:rPr lang="en-US" b="1" baseline="-10000" dirty="0" smtClean="0">
                <a:solidFill>
                  <a:srgbClr val="800080"/>
                </a:solidFill>
                <a:latin typeface="Times New Roman" pitchFamily="18" charset="0"/>
              </a:rPr>
              <a:t>+1</a:t>
            </a:r>
            <a:r>
              <a:rPr lang="en-US" dirty="0" smtClean="0">
                <a:solidFill>
                  <a:srgbClr val="000000"/>
                </a:solidFill>
              </a:rPr>
              <a:t> = </a:t>
            </a:r>
            <a:r>
              <a:rPr lang="en-US" b="1" i="1" dirty="0">
                <a:solidFill>
                  <a:srgbClr val="00A000"/>
                </a:solidFill>
                <a:latin typeface="Times New Roman" pitchFamily="18" charset="0"/>
              </a:rPr>
              <a:t> </a:t>
            </a:r>
            <a:r>
              <a:rPr lang="en-US" b="1" dirty="0" smtClean="0">
                <a:solidFill>
                  <a:srgbClr val="00A000"/>
                </a:solidFill>
                <a:latin typeface="Times New Roman" pitchFamily="18" charset="0"/>
              </a:rPr>
              <a:t>1</a:t>
            </a:r>
            <a:r>
              <a:rPr lang="en-US" sz="1000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b="1" i="1" dirty="0" smtClean="0">
                <a:solidFill>
                  <a:srgbClr val="800080"/>
                </a:solidFill>
                <a:latin typeface="Times New Roman" pitchFamily="18" charset="0"/>
              </a:rPr>
              <a:t>L</a:t>
            </a:r>
            <a:r>
              <a:rPr lang="en-US" sz="3600" b="1" baseline="-10000" dirty="0" smtClean="0">
                <a:solidFill>
                  <a:srgbClr val="800080"/>
                </a:solidFill>
                <a:latin typeface="Times New Roman" pitchFamily="18" charset="0"/>
              </a:rPr>
              <a:t>t</a:t>
            </a: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568526" y="5443538"/>
            <a:ext cx="289213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en-US" b="1" i="1" dirty="0" smtClean="0">
                <a:solidFill>
                  <a:srgbClr val="800080"/>
                </a:solidFill>
                <a:latin typeface="Times New Roman" pitchFamily="18" charset="0"/>
              </a:rPr>
              <a:t>A</a:t>
            </a:r>
            <a:r>
              <a:rPr lang="en-US" sz="3600" b="1" baseline="-10000" dirty="0" smtClean="0">
                <a:solidFill>
                  <a:srgbClr val="800080"/>
                </a:solidFill>
                <a:latin typeface="Times New Roman" pitchFamily="18" charset="0"/>
              </a:rPr>
              <a:t>t</a:t>
            </a:r>
            <a:r>
              <a:rPr lang="en-US" b="1" baseline="-10000" dirty="0" smtClean="0">
                <a:solidFill>
                  <a:srgbClr val="800080"/>
                </a:solidFill>
                <a:latin typeface="Times New Roman" pitchFamily="18" charset="0"/>
              </a:rPr>
              <a:t>+1</a:t>
            </a:r>
            <a:r>
              <a:rPr lang="en-US" dirty="0" smtClean="0">
                <a:solidFill>
                  <a:srgbClr val="000000"/>
                </a:solidFill>
              </a:rPr>
              <a:t> =         </a:t>
            </a:r>
            <a:r>
              <a:rPr lang="en-US" b="1" dirty="0" smtClean="0">
                <a:solidFill>
                  <a:srgbClr val="00A000"/>
                </a:solidFill>
                <a:latin typeface="Times New Roman" pitchFamily="18" charset="0"/>
              </a:rPr>
              <a:t>1</a:t>
            </a:r>
            <a:r>
              <a:rPr lang="en-US" b="1" i="1" dirty="0" smtClean="0">
                <a:solidFill>
                  <a:srgbClr val="800080"/>
                </a:solidFill>
                <a:latin typeface="Times New Roman" pitchFamily="18" charset="0"/>
              </a:rPr>
              <a:t>P</a:t>
            </a:r>
            <a:r>
              <a:rPr lang="en-US" b="1" baseline="-25000" dirty="0" smtClean="0">
                <a:solidFill>
                  <a:srgbClr val="800080"/>
                </a:solidFill>
                <a:latin typeface="Times New Roman" pitchFamily="18" charset="0"/>
              </a:rPr>
              <a:t>t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endParaRPr lang="en-US" b="1" dirty="0" smtClean="0">
              <a:solidFill>
                <a:srgbClr val="800080"/>
              </a:solidFill>
              <a:latin typeface="Times New Roman" pitchFamily="18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2339926" y="3962400"/>
            <a:ext cx="4114800" cy="22098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endParaRPr lang="en-US" sz="320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830631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600200"/>
            <a:ext cx="7162800" cy="2133600"/>
          </a:xfrm>
        </p:spPr>
        <p:txBody>
          <a:bodyPr/>
          <a:lstStyle/>
          <a:p>
            <a:pPr eaLnBrk="1" hangingPunct="1">
              <a:buFontTx/>
              <a:buNone/>
            </a:pPr>
            <a:endParaRPr lang="en-US" sz="1000" dirty="0" smtClean="0"/>
          </a:p>
          <a:p>
            <a:pPr eaLnBrk="1" hangingPunct="1">
              <a:buFontTx/>
              <a:buNone/>
            </a:pPr>
            <a:r>
              <a:rPr lang="en-US" sz="2800" dirty="0" smtClean="0"/>
              <a:t>Let </a:t>
            </a:r>
            <a:r>
              <a:rPr lang="en-US" b="1" i="1" dirty="0" smtClean="0">
                <a:solidFill>
                  <a:srgbClr val="800080"/>
                </a:solidFill>
                <a:latin typeface="Times New Roman" pitchFamily="18" charset="0"/>
              </a:rPr>
              <a:t>L</a:t>
            </a:r>
            <a:r>
              <a:rPr lang="en-US" sz="3600" b="1" baseline="-10000" dirty="0" smtClean="0">
                <a:solidFill>
                  <a:srgbClr val="800080"/>
                </a:solidFill>
                <a:latin typeface="Times New Roman" pitchFamily="18" charset="0"/>
              </a:rPr>
              <a:t>t</a:t>
            </a:r>
            <a:r>
              <a:rPr lang="en-US" sz="2800" dirty="0" smtClean="0"/>
              <a:t> be the number of larvae at time t.</a:t>
            </a:r>
          </a:p>
          <a:p>
            <a:pPr eaLnBrk="1" hangingPunct="1">
              <a:buFontTx/>
              <a:buNone/>
            </a:pPr>
            <a:r>
              <a:rPr lang="en-US" sz="2800" dirty="0" smtClean="0"/>
              <a:t>Let </a:t>
            </a:r>
            <a:r>
              <a:rPr lang="en-US" b="1" i="1" dirty="0" err="1" smtClean="0">
                <a:solidFill>
                  <a:srgbClr val="800080"/>
                </a:solidFill>
                <a:latin typeface="Times New Roman" pitchFamily="18" charset="0"/>
              </a:rPr>
              <a:t>P</a:t>
            </a:r>
            <a:r>
              <a:rPr lang="en-US" sz="3600" b="1" baseline="-10000" dirty="0" err="1" smtClean="0">
                <a:solidFill>
                  <a:srgbClr val="800080"/>
                </a:solidFill>
                <a:latin typeface="Times New Roman" pitchFamily="18" charset="0"/>
              </a:rPr>
              <a:t>t</a:t>
            </a:r>
            <a:r>
              <a:rPr lang="en-US" sz="2800" dirty="0" smtClean="0"/>
              <a:t> be the number of juveniles at time t.</a:t>
            </a:r>
          </a:p>
          <a:p>
            <a:pPr eaLnBrk="1" hangingPunct="1">
              <a:buFontTx/>
              <a:buNone/>
            </a:pPr>
            <a:r>
              <a:rPr lang="en-US" sz="2800" dirty="0" smtClean="0"/>
              <a:t>Let </a:t>
            </a:r>
            <a:r>
              <a:rPr lang="en-US" b="1" i="1" dirty="0" smtClean="0">
                <a:solidFill>
                  <a:srgbClr val="800080"/>
                </a:solidFill>
                <a:latin typeface="Times New Roman" pitchFamily="18" charset="0"/>
              </a:rPr>
              <a:t>A</a:t>
            </a:r>
            <a:r>
              <a:rPr lang="en-US" sz="3600" b="1" baseline="-10000" dirty="0" smtClean="0">
                <a:solidFill>
                  <a:srgbClr val="800080"/>
                </a:solidFill>
                <a:latin typeface="Times New Roman" pitchFamily="18" charset="0"/>
              </a:rPr>
              <a:t>t</a:t>
            </a:r>
            <a:r>
              <a:rPr lang="en-US" sz="2800" dirty="0" smtClean="0"/>
              <a:t> be the number of adults at time t.</a:t>
            </a:r>
          </a:p>
          <a:p>
            <a:pPr eaLnBrk="1" hangingPunct="1">
              <a:buFontTx/>
              <a:buNone/>
            </a:pPr>
            <a:endParaRPr lang="en-US" sz="2800" dirty="0" smtClean="0"/>
          </a:p>
        </p:txBody>
      </p:sp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2568526" y="3962400"/>
            <a:ext cx="36766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en-US" b="1" i="1" smtClean="0">
                <a:solidFill>
                  <a:srgbClr val="800080"/>
                </a:solidFill>
                <a:latin typeface="Times New Roman" pitchFamily="18" charset="0"/>
              </a:rPr>
              <a:t>L</a:t>
            </a:r>
            <a:r>
              <a:rPr lang="en-US" sz="3600" b="1" baseline="-10000" smtClean="0">
                <a:solidFill>
                  <a:srgbClr val="800080"/>
                </a:solidFill>
                <a:latin typeface="Times New Roman" pitchFamily="18" charset="0"/>
              </a:rPr>
              <a:t>t</a:t>
            </a:r>
            <a:r>
              <a:rPr lang="en-US" b="1" baseline="-10000" smtClean="0">
                <a:solidFill>
                  <a:srgbClr val="800080"/>
                </a:solidFill>
                <a:latin typeface="Times New Roman" pitchFamily="18" charset="0"/>
              </a:rPr>
              <a:t>+1</a:t>
            </a:r>
            <a:r>
              <a:rPr lang="en-US" smtClean="0">
                <a:solidFill>
                  <a:srgbClr val="000000"/>
                </a:solidFill>
              </a:rPr>
              <a:t> = </a:t>
            </a:r>
            <a:r>
              <a:rPr lang="en-US" b="1" i="1" smtClean="0">
                <a:solidFill>
                  <a:srgbClr val="00A000"/>
                </a:solidFill>
                <a:latin typeface="Times New Roman" pitchFamily="18" charset="0"/>
              </a:rPr>
              <a:t>s</a:t>
            </a:r>
            <a:r>
              <a:rPr lang="en-US" sz="100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b="1" i="1" smtClean="0">
                <a:solidFill>
                  <a:srgbClr val="800080"/>
                </a:solidFill>
                <a:latin typeface="Times New Roman" pitchFamily="18" charset="0"/>
              </a:rPr>
              <a:t>L</a:t>
            </a:r>
            <a:r>
              <a:rPr lang="en-US" sz="3600" b="1" baseline="-10000" smtClean="0">
                <a:solidFill>
                  <a:srgbClr val="800080"/>
                </a:solidFill>
                <a:latin typeface="Times New Roman" pitchFamily="18" charset="0"/>
              </a:rPr>
              <a:t>t</a:t>
            </a:r>
            <a:r>
              <a:rPr lang="en-US" smtClean="0">
                <a:solidFill>
                  <a:srgbClr val="000000"/>
                </a:solidFill>
                <a:latin typeface="Times New Roman" pitchFamily="18" charset="0"/>
              </a:rPr>
              <a:t>         </a:t>
            </a:r>
            <a:r>
              <a:rPr lang="en-US" sz="70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mtClean="0">
                <a:solidFill>
                  <a:srgbClr val="000000"/>
                </a:solidFill>
                <a:latin typeface="Arial Unicode MS" pitchFamily="34" charset="-128"/>
              </a:rPr>
              <a:t>+</a:t>
            </a:r>
            <a:r>
              <a:rPr lang="en-US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b="1" i="1" smtClean="0">
                <a:solidFill>
                  <a:srgbClr val="00A000"/>
                </a:solidFill>
                <a:latin typeface="Times New Roman" pitchFamily="18" charset="0"/>
              </a:rPr>
              <a:t>f</a:t>
            </a:r>
            <a:r>
              <a:rPr lang="en-US" sz="1000" i="1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b="1" i="1" smtClean="0">
                <a:solidFill>
                  <a:srgbClr val="800080"/>
                </a:solidFill>
                <a:latin typeface="Times New Roman" pitchFamily="18" charset="0"/>
              </a:rPr>
              <a:t>A</a:t>
            </a:r>
            <a:r>
              <a:rPr lang="en-US" sz="3600" b="1" baseline="-10000" smtClean="0">
                <a:solidFill>
                  <a:srgbClr val="800080"/>
                </a:solidFill>
                <a:latin typeface="Times New Roman" pitchFamily="18" charset="0"/>
              </a:rPr>
              <a:t>t</a:t>
            </a:r>
          </a:p>
        </p:txBody>
      </p:sp>
      <p:sp>
        <p:nvSpPr>
          <p:cNvPr id="30725" name="Text Box 5"/>
          <p:cNvSpPr txBox="1">
            <a:spLocks noChangeArrowheads="1"/>
          </p:cNvSpPr>
          <p:nvPr/>
        </p:nvSpPr>
        <p:spPr bwMode="auto">
          <a:xfrm>
            <a:off x="2568526" y="4719638"/>
            <a:ext cx="188753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en-US" b="1" i="1" smtClean="0">
                <a:solidFill>
                  <a:srgbClr val="800080"/>
                </a:solidFill>
                <a:latin typeface="Times New Roman" pitchFamily="18" charset="0"/>
              </a:rPr>
              <a:t>P</a:t>
            </a:r>
            <a:r>
              <a:rPr lang="en-US" sz="3600" b="1" baseline="-10000" smtClean="0">
                <a:solidFill>
                  <a:srgbClr val="800080"/>
                </a:solidFill>
                <a:latin typeface="Times New Roman" pitchFamily="18" charset="0"/>
              </a:rPr>
              <a:t>t</a:t>
            </a:r>
            <a:r>
              <a:rPr lang="en-US" b="1" baseline="-10000" smtClean="0">
                <a:solidFill>
                  <a:srgbClr val="800080"/>
                </a:solidFill>
                <a:latin typeface="Times New Roman" pitchFamily="18" charset="0"/>
              </a:rPr>
              <a:t>+1</a:t>
            </a:r>
            <a:r>
              <a:rPr lang="en-US" smtClean="0">
                <a:solidFill>
                  <a:srgbClr val="000000"/>
                </a:solidFill>
              </a:rPr>
              <a:t> = </a:t>
            </a:r>
            <a:r>
              <a:rPr lang="en-US" b="1" i="1" smtClean="0">
                <a:solidFill>
                  <a:srgbClr val="00A000"/>
                </a:solidFill>
                <a:latin typeface="Times New Roman" pitchFamily="18" charset="0"/>
              </a:rPr>
              <a:t>p</a:t>
            </a:r>
            <a:r>
              <a:rPr lang="en-US" sz="100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b="1" i="1" smtClean="0">
                <a:solidFill>
                  <a:srgbClr val="800080"/>
                </a:solidFill>
                <a:latin typeface="Times New Roman" pitchFamily="18" charset="0"/>
              </a:rPr>
              <a:t>L</a:t>
            </a:r>
            <a:r>
              <a:rPr lang="en-US" sz="3600" b="1" baseline="-10000" smtClean="0">
                <a:solidFill>
                  <a:srgbClr val="800080"/>
                </a:solidFill>
                <a:latin typeface="Times New Roman" pitchFamily="18" charset="0"/>
              </a:rPr>
              <a:t>t</a:t>
            </a:r>
          </a:p>
        </p:txBody>
      </p:sp>
      <p:sp>
        <p:nvSpPr>
          <p:cNvPr id="30726" name="Text Box 6"/>
          <p:cNvSpPr txBox="1">
            <a:spLocks noChangeArrowheads="1"/>
          </p:cNvSpPr>
          <p:nvPr/>
        </p:nvSpPr>
        <p:spPr bwMode="auto">
          <a:xfrm>
            <a:off x="2568526" y="5443538"/>
            <a:ext cx="376872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en-US" b="1" i="1" smtClean="0">
                <a:solidFill>
                  <a:srgbClr val="800080"/>
                </a:solidFill>
                <a:latin typeface="Times New Roman" pitchFamily="18" charset="0"/>
              </a:rPr>
              <a:t>A</a:t>
            </a:r>
            <a:r>
              <a:rPr lang="en-US" sz="3600" b="1" baseline="-10000" smtClean="0">
                <a:solidFill>
                  <a:srgbClr val="800080"/>
                </a:solidFill>
                <a:latin typeface="Times New Roman" pitchFamily="18" charset="0"/>
              </a:rPr>
              <a:t>t</a:t>
            </a:r>
            <a:r>
              <a:rPr lang="en-US" b="1" baseline="-10000" smtClean="0">
                <a:solidFill>
                  <a:srgbClr val="800080"/>
                </a:solidFill>
                <a:latin typeface="Times New Roman" pitchFamily="18" charset="0"/>
              </a:rPr>
              <a:t>+1</a:t>
            </a:r>
            <a:r>
              <a:rPr lang="en-US" smtClean="0">
                <a:solidFill>
                  <a:srgbClr val="000000"/>
                </a:solidFill>
              </a:rPr>
              <a:t> =          </a:t>
            </a:r>
            <a:r>
              <a:rPr lang="en-US" b="1" i="1" smtClean="0">
                <a:solidFill>
                  <a:srgbClr val="800080"/>
                </a:solidFill>
                <a:latin typeface="Times New Roman" pitchFamily="18" charset="0"/>
              </a:rPr>
              <a:t>P</a:t>
            </a:r>
            <a:r>
              <a:rPr lang="en-US" b="1" baseline="-25000" smtClean="0">
                <a:solidFill>
                  <a:srgbClr val="800080"/>
                </a:solidFill>
                <a:latin typeface="Times New Roman" pitchFamily="18" charset="0"/>
              </a:rPr>
              <a:t>t</a:t>
            </a:r>
            <a:r>
              <a:rPr lang="en-US" b="1" smtClean="0">
                <a:solidFill>
                  <a:srgbClr val="C00000"/>
                </a:solidFill>
              </a:rPr>
              <a:t> </a:t>
            </a:r>
            <a:r>
              <a:rPr lang="en-US" smtClean="0">
                <a:solidFill>
                  <a:srgbClr val="000000"/>
                </a:solidFill>
                <a:latin typeface="Arial Unicode MS" pitchFamily="34" charset="-128"/>
              </a:rPr>
              <a:t>+</a:t>
            </a:r>
            <a:r>
              <a:rPr lang="en-US" b="1" smtClean="0">
                <a:solidFill>
                  <a:srgbClr val="C00000"/>
                </a:solidFill>
              </a:rPr>
              <a:t> </a:t>
            </a:r>
            <a:r>
              <a:rPr lang="en-US" b="1" i="1" smtClean="0">
                <a:solidFill>
                  <a:srgbClr val="00A000"/>
                </a:solidFill>
                <a:latin typeface="Times New Roman" pitchFamily="18" charset="0"/>
              </a:rPr>
              <a:t>a</a:t>
            </a:r>
            <a:r>
              <a:rPr lang="en-US" sz="100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b="1" i="1" smtClean="0">
                <a:solidFill>
                  <a:srgbClr val="800080"/>
                </a:solidFill>
                <a:latin typeface="Times New Roman" pitchFamily="18" charset="0"/>
              </a:rPr>
              <a:t>A</a:t>
            </a:r>
            <a:r>
              <a:rPr lang="en-US" sz="3600" b="1" baseline="-10000" smtClean="0">
                <a:solidFill>
                  <a:srgbClr val="800080"/>
                </a:solidFill>
                <a:latin typeface="Times New Roman" pitchFamily="18" charset="0"/>
              </a:rPr>
              <a:t>t</a:t>
            </a:r>
            <a:endParaRPr lang="en-US" b="1" smtClean="0">
              <a:solidFill>
                <a:srgbClr val="800080"/>
              </a:solidFill>
              <a:latin typeface="Times New Roman" pitchFamily="18" charset="0"/>
            </a:endParaRPr>
          </a:p>
        </p:txBody>
      </p:sp>
      <p:sp>
        <p:nvSpPr>
          <p:cNvPr id="30727" name="Rectangle 7"/>
          <p:cNvSpPr>
            <a:spLocks noChangeArrowheads="1"/>
          </p:cNvSpPr>
          <p:nvPr/>
        </p:nvSpPr>
        <p:spPr bwMode="auto">
          <a:xfrm>
            <a:off x="2339926" y="3962400"/>
            <a:ext cx="4114800" cy="22098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endParaRPr lang="en-US" sz="3200" smtClean="0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Final </a:t>
            </a:r>
            <a:r>
              <a:rPr lang="en-US" b="1" dirty="0" err="1" smtClean="0"/>
              <a:t>Boxbug</a:t>
            </a:r>
            <a:r>
              <a:rPr lang="en-US" b="1" dirty="0" smtClean="0"/>
              <a:t> model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585373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/>
          <a:lstStyle/>
          <a:p>
            <a:r>
              <a:rPr lang="en-US" sz="4000" b="1" dirty="0" err="1" smtClean="0">
                <a:solidFill>
                  <a:schemeClr val="tx1"/>
                </a:solidFill>
              </a:rPr>
              <a:t>Boxbug</a:t>
            </a:r>
            <a:r>
              <a:rPr lang="en-US" sz="4000" b="1" dirty="0" smtClean="0">
                <a:solidFill>
                  <a:schemeClr val="tx1"/>
                </a:solidFill>
              </a:rPr>
              <a:t> Computer Simulation</a:t>
            </a:r>
          </a:p>
        </p:txBody>
      </p:sp>
      <p:pic>
        <p:nvPicPr>
          <p:cNvPr id="31747" name="Picture 3" descr="PRIMUS5a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429000"/>
            <a:ext cx="3114675" cy="2589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48" name="Picture 4" descr="PRIMUS5b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3429000"/>
            <a:ext cx="3063875" cy="2589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749" name="TextBox 5"/>
          <p:cNvSpPr txBox="1">
            <a:spLocks noChangeArrowheads="1"/>
          </p:cNvSpPr>
          <p:nvPr/>
        </p:nvSpPr>
        <p:spPr bwMode="auto">
          <a:xfrm>
            <a:off x="838200" y="1752600"/>
            <a:ext cx="4114800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en-US" sz="2800" smtClean="0">
                <a:solidFill>
                  <a:srgbClr val="000000"/>
                </a:solidFill>
              </a:rPr>
              <a:t>A plot of </a:t>
            </a:r>
            <a:r>
              <a:rPr lang="en-US" sz="2800" b="1" i="1" smtClean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800" b="1" baseline="-25000" smtClean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800" b="1" smtClean="0">
                <a:solidFill>
                  <a:srgbClr val="800080"/>
                </a:solidFill>
              </a:rPr>
              <a:t>/</a:t>
            </a:r>
            <a:r>
              <a:rPr lang="en-US" sz="2800" b="1" i="1" smtClean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800" b="1" baseline="-25000" smtClean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t-1</a:t>
            </a:r>
            <a:r>
              <a:rPr lang="en-US" sz="2800" smtClean="0">
                <a:solidFill>
                  <a:srgbClr val="000000"/>
                </a:solidFill>
              </a:rPr>
              <a:t> shows that all variables tend to a constant growth rate </a:t>
            </a:r>
            <a:r>
              <a:rPr lang="el-GR" sz="2800" b="1" i="1" smtClean="0">
                <a:solidFill>
                  <a:srgbClr val="800080"/>
                </a:solidFill>
              </a:rPr>
              <a:t>λ</a:t>
            </a:r>
            <a:endParaRPr lang="en-US" sz="2800" b="1" i="1" smtClean="0">
              <a:solidFill>
                <a:srgbClr val="800080"/>
              </a:solidFill>
            </a:endParaRPr>
          </a:p>
        </p:txBody>
      </p:sp>
      <p:sp>
        <p:nvSpPr>
          <p:cNvPr id="31750" name="TextBox 6"/>
          <p:cNvSpPr txBox="1">
            <a:spLocks noChangeArrowheads="1"/>
          </p:cNvSpPr>
          <p:nvPr/>
        </p:nvSpPr>
        <p:spPr bwMode="auto">
          <a:xfrm>
            <a:off x="5486400" y="1752600"/>
            <a:ext cx="2971800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en-US" sz="2800" smtClean="0">
                <a:solidFill>
                  <a:srgbClr val="000000"/>
                </a:solidFill>
              </a:rPr>
              <a:t>The ratios </a:t>
            </a:r>
            <a:r>
              <a:rPr lang="en-US" sz="2800" b="1" i="1" smtClean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2800" b="1" baseline="-25000" smtClean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800" b="1" smtClean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800" b="1" i="1" smtClean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800" b="1" baseline="-25000" smtClean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800" smtClean="0">
                <a:solidFill>
                  <a:srgbClr val="000000"/>
                </a:solidFill>
              </a:rPr>
              <a:t> and </a:t>
            </a:r>
            <a:r>
              <a:rPr lang="en-US" sz="2800" b="1" i="1" smtClean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800" b="1" baseline="-25000" smtClean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800" b="1" smtClean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800" b="1" i="1" smtClean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800" b="1" baseline="-25000" smtClean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800" b="1" baseline="-25000" smtClean="0">
                <a:solidFill>
                  <a:srgbClr val="C00000"/>
                </a:solidFill>
              </a:rPr>
              <a:t> </a:t>
            </a:r>
            <a:r>
              <a:rPr lang="en-US" sz="2800" smtClean="0">
                <a:solidFill>
                  <a:srgbClr val="000000"/>
                </a:solidFill>
              </a:rPr>
              <a:t>tend to constant values.</a:t>
            </a:r>
          </a:p>
        </p:txBody>
      </p:sp>
    </p:spTree>
    <p:extLst>
      <p:ext uri="{BB962C8B-B14F-4D97-AF65-F5344CB8AC3E}">
        <p14:creationId xmlns:p14="http://schemas.microsoft.com/office/powerpoint/2010/main" val="71398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Finding the Growth Rate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Find the initial condition</a:t>
                </a:r>
              </a:p>
              <a:p>
                <a:pPr marL="0" indent="0" algn="ctr">
                  <a:buNone/>
                </a:pP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𝐿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0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𝐿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dirty="0" smtClean="0"/>
                  <a:t>, 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/>
                      </a:rPr>
                      <m:t>𝑃</m:t>
                    </m:r>
                    <m:d>
                      <m:dPr>
                        <m:ctrlPr>
                          <a:rPr lang="en-US" b="0" i="1" dirty="0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dirty="0" smtClean="0">
                            <a:latin typeface="Cambria Math"/>
                          </a:rPr>
                          <m:t>0</m:t>
                        </m:r>
                      </m:e>
                    </m:d>
                    <m:r>
                      <a:rPr lang="en-US" b="0" i="1" dirty="0" smtClean="0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b="0" i="1" dirty="0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/>
                          </a:rPr>
                          <m:t>𝑃</m:t>
                        </m:r>
                      </m:e>
                      <m:sub>
                        <m:r>
                          <a:rPr lang="en-US" b="0" i="1" dirty="0" smtClean="0"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lang="en-US" b="0" i="1" dirty="0" smtClean="0">
                        <a:latin typeface="Cambria Math"/>
                      </a:rPr>
                      <m:t>,  </m:t>
                    </m:r>
                    <m:r>
                      <a:rPr lang="en-US" b="0" i="1" dirty="0" smtClean="0">
                        <a:latin typeface="Cambria Math"/>
                      </a:rPr>
                      <m:t>𝐴</m:t>
                    </m:r>
                    <m:d>
                      <m:dPr>
                        <m:ctrlPr>
                          <a:rPr lang="en-US" b="0" i="1" dirty="0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dirty="0" smtClean="0">
                            <a:latin typeface="Cambria Math"/>
                          </a:rPr>
                          <m:t>0</m:t>
                        </m:r>
                      </m:e>
                    </m:d>
                    <m:r>
                      <a:rPr lang="en-US" b="0" i="1" dirty="0" smtClean="0">
                        <a:latin typeface="Cambria Math"/>
                      </a:rPr>
                      <m:t>=1</m:t>
                    </m:r>
                  </m:oMath>
                </a14:m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and growth rate </a:t>
                </a:r>
                <a14:m>
                  <m:oMath xmlns:m="http://schemas.openxmlformats.org/officeDocument/2006/math">
                    <m:r>
                      <a:rPr lang="el-GR" i="1" smtClean="0">
                        <a:latin typeface="Cambria Math"/>
                        <a:ea typeface="Cambria Math"/>
                      </a:rPr>
                      <m:t>𝜆</m:t>
                    </m:r>
                  </m:oMath>
                </a14:m>
                <a:r>
                  <a:rPr lang="en-US" dirty="0" smtClean="0"/>
                  <a:t> for which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𝑁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𝜆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𝑁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(0)</m:t>
                    </m:r>
                  </m:oMath>
                </a14:m>
                <a:r>
                  <a:rPr lang="en-US" dirty="0" smtClean="0"/>
                  <a:t>.</a:t>
                </a:r>
              </a:p>
              <a:p>
                <a:pPr marL="0" indent="0">
                  <a:buNone/>
                </a:pPr>
                <a:endParaRPr lang="en-US" sz="2400" dirty="0" smtClean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               </m:t>
                    </m:r>
                    <m:r>
                      <a:rPr lang="en-US" b="0" i="1" smtClean="0">
                        <a:latin typeface="Cambria Math"/>
                      </a:rPr>
                      <m:t>𝐿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𝑠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𝐿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+</m:t>
                    </m:r>
                    <m:r>
                      <a:rPr lang="en-US" b="0" i="1" smtClean="0">
                        <a:latin typeface="Cambria Math"/>
                      </a:rPr>
                      <m:t>𝑓</m:t>
                    </m:r>
                    <m:r>
                      <a:rPr lang="en-US" b="0" i="0" smtClean="0">
                        <a:latin typeface="Cambria Math"/>
                      </a:rPr>
                      <m:t>          </m:t>
                    </m:r>
                  </m:oMath>
                </a14:m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/>
                      </a:rPr>
                      <m:t> </m:t>
                    </m:r>
                    <m:r>
                      <a:rPr lang="en-US" b="0" i="1" smtClean="0">
                        <a:latin typeface="Cambria Math"/>
                      </a:rPr>
                      <m:t>𝐿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𝜆</m:t>
                    </m:r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𝐿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0</m:t>
                        </m:r>
                      </m:sub>
                    </m:sSub>
                  </m:oMath>
                </a14:m>
                <a:endParaRPr lang="en-US" dirty="0" smtClean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               </m:t>
                    </m:r>
                    <m:r>
                      <a:rPr lang="en-US" b="0" i="1" smtClean="0">
                        <a:latin typeface="Cambria Math"/>
                      </a:rPr>
                      <m:t>𝑃</m:t>
                    </m:r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1</m:t>
                        </m:r>
                      </m:e>
                    </m:d>
                    <m:r>
                      <a:rPr lang="en-US" i="1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𝑝</m:t>
                    </m:r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𝐿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lang="en-US">
                        <a:latin typeface="Cambria Math"/>
                      </a:rPr>
                      <m:t>      </m:t>
                    </m:r>
                    <m:r>
                      <a:rPr lang="en-US" b="0" i="0" smtClean="0">
                        <a:latin typeface="Cambria Math"/>
                      </a:rPr>
                      <m:t>        </m:t>
                    </m:r>
                    <m:r>
                      <a:rPr lang="en-US">
                        <a:latin typeface="Cambria Math"/>
                      </a:rPr>
                      <m:t>    </m:t>
                    </m:r>
                  </m:oMath>
                </a14:m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𝑃</m:t>
                    </m:r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1</m:t>
                        </m:r>
                      </m:e>
                    </m:d>
                    <m:r>
                      <a:rPr lang="en-US" i="1">
                        <a:latin typeface="Cambria Math"/>
                      </a:rPr>
                      <m:t>=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𝜆</m:t>
                    </m:r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𝑃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0</m:t>
                        </m:r>
                      </m:sub>
                    </m:sSub>
                  </m:oMath>
                </a14:m>
                <a:endParaRPr lang="en-US" dirty="0" smtClean="0"/>
              </a:p>
              <a:p>
                <a:pPr marL="0" indent="0">
                  <a:buNone/>
                </a:pPr>
                <a:endParaRPr lang="en-US" sz="8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               </m:t>
                      </m:r>
                      <m:r>
                        <a:rPr lang="en-US" b="0" i="1" smtClean="0">
                          <a:latin typeface="Cambria Math"/>
                        </a:rPr>
                        <m:t>𝐴</m:t>
                      </m:r>
                      <m:d>
                        <m:dPr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/>
                            </a:rPr>
                            <m:t>1</m:t>
                          </m:r>
                        </m:e>
                      </m:d>
                      <m:r>
                        <a:rPr lang="en-US" i="1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𝑃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0</m:t>
                          </m:r>
                        </m:sub>
                      </m:sSub>
                      <m:r>
                        <a:rPr lang="en-US" i="1">
                          <a:latin typeface="Cambria Math"/>
                        </a:rPr>
                        <m:t>+</m:t>
                      </m:r>
                      <m:r>
                        <a:rPr lang="en-US" b="0" i="1" smtClean="0">
                          <a:latin typeface="Cambria Math"/>
                        </a:rPr>
                        <m:t>𝑎</m:t>
                      </m:r>
                      <m:r>
                        <a:rPr lang="en-US">
                          <a:latin typeface="Cambria Math"/>
                        </a:rPr>
                        <m:t>   </m:t>
                      </m:r>
                      <m:r>
                        <a:rPr lang="en-US" b="0" i="0" smtClean="0">
                          <a:latin typeface="Cambria Math"/>
                        </a:rPr>
                        <m:t>      </m:t>
                      </m:r>
                      <m:r>
                        <a:rPr lang="en-US">
                          <a:latin typeface="Cambria Math"/>
                        </a:rPr>
                        <m:t>     </m:t>
                      </m:r>
                      <m:r>
                        <a:rPr lang="en-US" b="0" i="1" smtClean="0">
                          <a:latin typeface="Cambria Math"/>
                        </a:rPr>
                        <m:t>𝐴</m:t>
                      </m:r>
                      <m:d>
                        <m:dPr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/>
                            </a:rPr>
                            <m:t>1</m:t>
                          </m:r>
                        </m:e>
                      </m:d>
                      <m:r>
                        <a:rPr lang="en-US" i="1">
                          <a:latin typeface="Cambria Math"/>
                        </a:rPr>
                        <m:t>=</m:t>
                      </m:r>
                      <m:r>
                        <a:rPr lang="en-US" i="1">
                          <a:latin typeface="Cambria Math"/>
                          <a:ea typeface="Cambria Math"/>
                        </a:rPr>
                        <m:t>𝜆</m:t>
                      </m:r>
                    </m:oMath>
                  </m:oMathPara>
                </a14:m>
                <a:endParaRPr lang="en-US" dirty="0"/>
              </a:p>
              <a:p>
                <a:pPr marL="0" indent="0" algn="ctr">
                  <a:buNone/>
                </a:pP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852" t="-17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9288765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Finding the Growth Rate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>
                    <a:latin typeface="Calibri" pitchFamily="34" charset="0"/>
                    <a:ea typeface="Cambria Math"/>
                    <a:cs typeface="Calibri" pitchFamily="34" charset="0"/>
                  </a:rPr>
                  <a:t>Eliminate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  <a:ea typeface="Cambria Math"/>
                            <a:cs typeface="Calibri" pitchFamily="34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  <a:cs typeface="Calibri" pitchFamily="34" charset="0"/>
                          </a:rPr>
                          <m:t>𝑃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  <a:ea typeface="Cambria Math"/>
                            <a:cs typeface="Calibri" pitchFamily="34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dirty="0" smtClean="0">
                    <a:latin typeface="Calibri" pitchFamily="34" charset="0"/>
                    <a:ea typeface="Cambria Math"/>
                    <a:cs typeface="Calibri" pitchFamily="34" charset="0"/>
                  </a:rPr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  <a:ea typeface="Cambria Math"/>
                            <a:cs typeface="Calibri" pitchFamily="34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  <a:cs typeface="Calibri" pitchFamily="34" charset="0"/>
                          </a:rPr>
                          <m:t>𝐿</m:t>
                        </m:r>
                      </m:e>
                      <m:sub>
                        <m:r>
                          <a:rPr lang="en-US" i="1">
                            <a:latin typeface="Cambria Math"/>
                            <a:ea typeface="Cambria Math"/>
                            <a:cs typeface="Calibri" pitchFamily="34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dirty="0" smtClean="0">
                    <a:latin typeface="Calibri" pitchFamily="34" charset="0"/>
                    <a:ea typeface="Cambria Math"/>
                    <a:cs typeface="Calibri" pitchFamily="34" charset="0"/>
                  </a:rPr>
                  <a:t> to get</a:t>
                </a:r>
              </a:p>
              <a:p>
                <a:pPr marL="0" indent="0" algn="ctr">
                  <a:buNone/>
                </a:pPr>
                <a:endParaRPr lang="en-US" i="1" dirty="0" smtClean="0">
                  <a:latin typeface="Cambria Math"/>
                  <a:ea typeface="Cambria Math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/>
                          <a:ea typeface="Cambria Math"/>
                        </a:rPr>
                        <m:t>𝜆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𝜆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𝑎</m:t>
                          </m:r>
                        </m:e>
                      </m:d>
                      <m:d>
                        <m:d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𝜆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𝑠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𝑝𝑓</m:t>
                      </m:r>
                    </m:oMath>
                  </m:oMathPara>
                </a14:m>
                <a:endParaRPr lang="en-US" dirty="0" smtClean="0"/>
              </a:p>
              <a:p>
                <a:pPr marL="0" indent="0" algn="ctr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 smtClean="0"/>
                  <a:t>This equation is already factored.  There is a unique solution larger than the maximum of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𝑎</m:t>
                    </m:r>
                  </m:oMath>
                </a14:m>
                <a:r>
                  <a:rPr lang="en-US" dirty="0" smtClean="0"/>
                  <a:t> 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𝑠</m:t>
                    </m:r>
                  </m:oMath>
                </a14:m>
                <a:r>
                  <a:rPr lang="en-US" dirty="0" smtClean="0"/>
                  <a:t>.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852" t="-16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8920312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53340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200" dirty="0" smtClean="0"/>
              <a:t/>
            </a:r>
            <a:br>
              <a:rPr lang="en-US" sz="1200" dirty="0" smtClean="0"/>
            </a:br>
            <a:endParaRPr lang="en-US" sz="1200" dirty="0" smtClean="0"/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Write as </a:t>
            </a:r>
            <a:r>
              <a:rPr lang="en-US" b="1" dirty="0" smtClean="0">
                <a:solidFill>
                  <a:srgbClr val="C00000"/>
                </a:solidFill>
              </a:rPr>
              <a:t>x</a:t>
            </a:r>
            <a:r>
              <a:rPr lang="en-US" b="1" baseline="-10000" dirty="0" smtClean="0">
                <a:solidFill>
                  <a:srgbClr val="C00000"/>
                </a:solidFill>
              </a:rPr>
              <a:t>t+1</a:t>
            </a:r>
            <a:r>
              <a:rPr lang="en-US" sz="2800" dirty="0" smtClean="0">
                <a:solidFill>
                  <a:srgbClr val="C00000"/>
                </a:solidFill>
              </a:rPr>
              <a:t> = </a:t>
            </a:r>
            <a:r>
              <a:rPr lang="en-US" b="1" i="1" dirty="0" smtClean="0">
                <a:solidFill>
                  <a:srgbClr val="C00000"/>
                </a:solidFill>
              </a:rPr>
              <a:t>M</a:t>
            </a:r>
            <a:r>
              <a:rPr lang="en-US" sz="900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x</a:t>
            </a:r>
            <a:r>
              <a:rPr lang="en-US" b="1" baseline="-10000" dirty="0" err="1" smtClean="0">
                <a:solidFill>
                  <a:srgbClr val="C00000"/>
                </a:solidFill>
              </a:rPr>
              <a:t>t</a:t>
            </a:r>
            <a:r>
              <a:rPr lang="en-US" sz="1000" b="1" baseline="-10000" dirty="0" smtClean="0">
                <a:solidFill>
                  <a:srgbClr val="C00000"/>
                </a:solidFill>
              </a:rPr>
              <a:t> </a:t>
            </a:r>
            <a:r>
              <a:rPr lang="en-US" dirty="0" smtClean="0"/>
              <a:t>.</a:t>
            </a:r>
            <a:endParaRPr lang="en-US" b="1" baseline="-10000" dirty="0" smtClean="0">
              <a:solidFill>
                <a:srgbClr val="C00000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Run a simulation to see that </a:t>
            </a:r>
            <a:r>
              <a:rPr lang="en-US" b="1" dirty="0" smtClean="0">
                <a:solidFill>
                  <a:srgbClr val="C00000"/>
                </a:solidFill>
              </a:rPr>
              <a:t>x </a:t>
            </a:r>
            <a:r>
              <a:rPr lang="en-US" sz="2800" dirty="0" smtClean="0"/>
              <a:t>evolves to a fixed ratio </a:t>
            </a:r>
            <a:r>
              <a:rPr lang="en-US" sz="2800" i="1" dirty="0" smtClean="0"/>
              <a:t>independent of initial conditions</a:t>
            </a:r>
            <a:r>
              <a:rPr lang="en-US" sz="2800" dirty="0" smtClean="0"/>
              <a:t>.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Obtain the problem </a:t>
            </a:r>
            <a:r>
              <a:rPr lang="en-US" b="1" i="1" dirty="0" smtClean="0">
                <a:solidFill>
                  <a:srgbClr val="C00000"/>
                </a:solidFill>
              </a:rPr>
              <a:t>M</a:t>
            </a:r>
            <a:r>
              <a:rPr lang="en-US" sz="900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x</a:t>
            </a:r>
            <a:r>
              <a:rPr lang="en-US" b="1" baseline="-10000" dirty="0" err="1" smtClean="0">
                <a:solidFill>
                  <a:srgbClr val="C00000"/>
                </a:solidFill>
              </a:rPr>
              <a:t>t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sz="2800" b="1" dirty="0" smtClean="0">
                <a:solidFill>
                  <a:srgbClr val="C00000"/>
                </a:solidFill>
              </a:rPr>
              <a:t>= </a:t>
            </a:r>
            <a:r>
              <a:rPr lang="el-GR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λ</a:t>
            </a:r>
            <a:r>
              <a:rPr lang="en-US" sz="9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x</a:t>
            </a:r>
            <a:r>
              <a:rPr lang="en-US" b="1" baseline="-10000" dirty="0" err="1" smtClean="0">
                <a:solidFill>
                  <a:srgbClr val="C00000"/>
                </a:solidFill>
              </a:rPr>
              <a:t>t</a:t>
            </a:r>
            <a:r>
              <a:rPr lang="en-US" sz="1000" b="1" baseline="-10000" dirty="0" smtClean="0">
                <a:solidFill>
                  <a:srgbClr val="C00000"/>
                </a:solidFill>
              </a:rPr>
              <a:t> </a:t>
            </a:r>
            <a:r>
              <a:rPr lang="en-US" dirty="0" smtClean="0"/>
              <a:t>.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Develop eigenvalues and eigenvectors.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Show that the term with largest </a:t>
            </a:r>
            <a:r>
              <a:rPr lang="en-US" sz="2800" b="1" dirty="0" smtClean="0">
                <a:solidFill>
                  <a:srgbClr val="C00000"/>
                </a:solidFill>
              </a:rPr>
              <a:t>|</a:t>
            </a:r>
            <a:r>
              <a:rPr lang="el-GR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λ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|</a:t>
            </a:r>
            <a:r>
              <a:rPr lang="en-US" sz="2800" dirty="0" smtClean="0">
                <a:cs typeface="Times New Roman" pitchFamily="18" charset="0"/>
              </a:rPr>
              <a:t> dominates and note that the largest eigenvalue is always positive.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>
                <a:cs typeface="Times New Roman" pitchFamily="18" charset="0"/>
              </a:rPr>
              <a:t>Note the significance of the largest eigenvalue.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b="1" dirty="0" smtClean="0">
                <a:solidFill>
                  <a:srgbClr val="0000A0"/>
                </a:solidFill>
                <a:latin typeface="Times New Roman" pitchFamily="18" charset="0"/>
                <a:cs typeface="Times New Roman" pitchFamily="18" charset="0"/>
              </a:rPr>
              <a:t>Use the model to predict long-term behavior and discuss its shortcomings.</a:t>
            </a:r>
            <a:endParaRPr lang="el-GR" sz="2800" b="1" dirty="0" smtClean="0">
              <a:solidFill>
                <a:srgbClr val="000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Follow-up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5485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Online Resources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371600"/>
            <a:ext cx="8839200" cy="5029200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hlinkClick r:id="rId2"/>
              </a:rPr>
              <a:t>www.math.unl.edu/~gledder1/MathBioEd/</a:t>
            </a:r>
            <a:endParaRPr lang="en-US" dirty="0" smtClean="0"/>
          </a:p>
          <a:p>
            <a:endParaRPr lang="en-US" sz="1000" dirty="0" smtClean="0"/>
          </a:p>
          <a:p>
            <a:pPr lvl="1">
              <a:buFont typeface="Wingdings" pitchFamily="2" charset="2"/>
              <a:buChar char="Ø"/>
            </a:pPr>
            <a:r>
              <a:rPr lang="en-US" dirty="0" err="1" smtClean="0"/>
              <a:t>G.Ledder</a:t>
            </a:r>
            <a:r>
              <a:rPr lang="en-US" dirty="0" smtClean="0"/>
              <a:t>, </a:t>
            </a:r>
            <a:r>
              <a:rPr lang="en-US" i="1" dirty="0" smtClean="0"/>
              <a:t>Mathematics for the Life Sciences: Calculus, Modeling, Probability, and Dynamical Systems</a:t>
            </a:r>
            <a:r>
              <a:rPr lang="en-US" dirty="0" smtClean="0"/>
              <a:t>, Springer (2013?) [Preface, TOC]</a:t>
            </a:r>
          </a:p>
          <a:p>
            <a:pPr lvl="1">
              <a:buFont typeface="Wingdings" pitchFamily="2" charset="2"/>
              <a:buChar char="Ø"/>
            </a:pPr>
            <a:endParaRPr lang="en-US" sz="1000" dirty="0" smtClean="0"/>
          </a:p>
          <a:p>
            <a:pPr lvl="1">
              <a:buFont typeface="Wingdings" pitchFamily="2" charset="2"/>
              <a:buChar char="Ø"/>
            </a:pPr>
            <a:r>
              <a:rPr lang="en-US" dirty="0" err="1" smtClean="0"/>
              <a:t>G.Ledder</a:t>
            </a:r>
            <a:r>
              <a:rPr lang="en-US" dirty="0" smtClean="0"/>
              <a:t>, </a:t>
            </a:r>
            <a:r>
              <a:rPr lang="en-US" dirty="0" err="1" smtClean="0"/>
              <a:t>J.Carpenter</a:t>
            </a:r>
            <a:r>
              <a:rPr lang="en-US" dirty="0" smtClean="0"/>
              <a:t>, T. </a:t>
            </a:r>
            <a:r>
              <a:rPr lang="en-US" dirty="0" err="1" smtClean="0"/>
              <a:t>Comar</a:t>
            </a:r>
            <a:r>
              <a:rPr lang="en-US" dirty="0" smtClean="0"/>
              <a:t>, ed., </a:t>
            </a:r>
            <a:r>
              <a:rPr lang="en-US" i="1" dirty="0" smtClean="0"/>
              <a:t>Undergraduate Mathematics for the Life Science: Models, Processes, &amp; Directions</a:t>
            </a:r>
            <a:r>
              <a:rPr lang="en-US" dirty="0" smtClean="0"/>
              <a:t>, MAA (2013?) [Preface, annotated TOC]</a:t>
            </a:r>
          </a:p>
          <a:p>
            <a:pPr lvl="1">
              <a:buFont typeface="Wingdings" pitchFamily="2" charset="2"/>
              <a:buChar char="Ø"/>
            </a:pPr>
            <a:endParaRPr lang="en-US" sz="1000" dirty="0" smtClean="0"/>
          </a:p>
          <a:p>
            <a:pPr lvl="1">
              <a:buFont typeface="Wingdings" pitchFamily="2" charset="2"/>
              <a:buChar char="Ø"/>
            </a:pPr>
            <a:r>
              <a:rPr lang="en-US" dirty="0" err="1" smtClean="0"/>
              <a:t>G.Ledder</a:t>
            </a:r>
            <a:r>
              <a:rPr lang="en-US" dirty="0" smtClean="0"/>
              <a:t>, </a:t>
            </a:r>
            <a:r>
              <a:rPr lang="en-US" dirty="0"/>
              <a:t>An experimental approach to mathematical modeling in biology. </a:t>
            </a:r>
            <a:r>
              <a:rPr lang="en-US" i="1" dirty="0"/>
              <a:t>PRIMUS</a:t>
            </a:r>
            <a:r>
              <a:rPr lang="en-US" dirty="0"/>
              <a:t> </a:t>
            </a:r>
            <a:r>
              <a:rPr lang="en-US" b="1" dirty="0"/>
              <a:t>18</a:t>
            </a:r>
            <a:r>
              <a:rPr lang="en-US" dirty="0"/>
              <a:t>, </a:t>
            </a:r>
            <a:r>
              <a:rPr lang="en-US" dirty="0" smtClean="0"/>
              <a:t>119-138, 2008.</a:t>
            </a:r>
          </a:p>
          <a:p>
            <a:r>
              <a:rPr lang="en-US" dirty="0" smtClean="0">
                <a:hlinkClick r:id="rId3"/>
              </a:rPr>
              <a:t>www.math.unl.edu/~gledder1/Talks/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82399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Mathematical modeling is much more than “applications of mathematics.”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dirty="0" smtClean="0">
                <a:solidFill>
                  <a:srgbClr val="7000A0"/>
                </a:solidFill>
              </a:rPr>
              <a:t>“</a:t>
            </a:r>
            <a:r>
              <a:rPr lang="en-US" sz="3600" b="1" dirty="0" smtClean="0">
                <a:solidFill>
                  <a:srgbClr val="7000A0"/>
                </a:solidFill>
              </a:rPr>
              <a:t>Mathematical modeling is the tendon that connects the muscle of mathematics to the bones of science.</a:t>
            </a:r>
            <a:r>
              <a:rPr lang="en-US" sz="3600" dirty="0" smtClean="0">
                <a:solidFill>
                  <a:srgbClr val="7000A0"/>
                </a:solidFill>
              </a:rPr>
              <a:t>”</a:t>
            </a:r>
          </a:p>
          <a:p>
            <a:pPr marL="0" indent="0">
              <a:buNone/>
            </a:pPr>
            <a:r>
              <a:rPr lang="en-US" sz="3600" dirty="0"/>
              <a:t>	</a:t>
            </a:r>
            <a:r>
              <a:rPr lang="en-US" sz="3600" dirty="0" smtClean="0"/>
              <a:t>					GL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065806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 smtClean="0">
                <a:latin typeface="Arial+Headings"/>
              </a:rPr>
              <a:t>Mathematical Modeling</a:t>
            </a:r>
          </a:p>
        </p:txBody>
      </p:sp>
      <p:sp>
        <p:nvSpPr>
          <p:cNvPr id="8195" name="TextBox 5"/>
          <p:cNvSpPr txBox="1">
            <a:spLocks noChangeArrowheads="1"/>
          </p:cNvSpPr>
          <p:nvPr/>
        </p:nvSpPr>
        <p:spPr bwMode="auto">
          <a:xfrm>
            <a:off x="73472" y="1600200"/>
            <a:ext cx="1194494" cy="104028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Aft>
                <a:spcPct val="0"/>
              </a:spcAft>
            </a:pPr>
            <a:r>
              <a:rPr lang="en-US" sz="2800" b="1" dirty="0">
                <a:solidFill>
                  <a:srgbClr val="006000"/>
                </a:solidFill>
              </a:rPr>
              <a:t>Real</a:t>
            </a:r>
          </a:p>
          <a:p>
            <a:pPr algn="ctr" eaLnBrk="1" fontAlgn="base" hangingPunct="1">
              <a:spcAft>
                <a:spcPct val="0"/>
              </a:spcAft>
            </a:pPr>
            <a:r>
              <a:rPr lang="en-US" sz="2800" b="1" dirty="0">
                <a:solidFill>
                  <a:srgbClr val="006000"/>
                </a:solidFill>
              </a:rPr>
              <a:t>World</a:t>
            </a:r>
          </a:p>
        </p:txBody>
      </p:sp>
      <p:sp>
        <p:nvSpPr>
          <p:cNvPr id="8196" name="TextBox 6"/>
          <p:cNvSpPr txBox="1">
            <a:spLocks noChangeArrowheads="1"/>
          </p:cNvSpPr>
          <p:nvPr/>
        </p:nvSpPr>
        <p:spPr bwMode="auto">
          <a:xfrm>
            <a:off x="3100388" y="1600200"/>
            <a:ext cx="2143125" cy="9540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Aft>
                <a:spcPct val="0"/>
              </a:spcAft>
            </a:pPr>
            <a:r>
              <a:rPr lang="en-US" sz="2800" b="1">
                <a:solidFill>
                  <a:srgbClr val="FF0000"/>
                </a:solidFill>
              </a:rPr>
              <a:t>Conceptual</a:t>
            </a:r>
          </a:p>
          <a:p>
            <a:pPr algn="ctr" eaLnBrk="1" fontAlgn="base" hangingPunct="1">
              <a:spcAft>
                <a:spcPct val="0"/>
              </a:spcAft>
            </a:pPr>
            <a:r>
              <a:rPr lang="en-US" sz="2800" b="1">
                <a:solidFill>
                  <a:srgbClr val="FF0000"/>
                </a:solidFill>
              </a:rPr>
              <a:t>Model</a:t>
            </a:r>
          </a:p>
        </p:txBody>
      </p:sp>
      <p:sp>
        <p:nvSpPr>
          <p:cNvPr id="8197" name="TextBox 7"/>
          <p:cNvSpPr txBox="1">
            <a:spLocks noChangeArrowheads="1"/>
          </p:cNvSpPr>
          <p:nvPr/>
        </p:nvSpPr>
        <p:spPr bwMode="auto">
          <a:xfrm>
            <a:off x="6610350" y="1600200"/>
            <a:ext cx="2463800" cy="1039813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Aft>
                <a:spcPct val="0"/>
              </a:spcAft>
            </a:pPr>
            <a:r>
              <a:rPr lang="en-US" sz="2800" b="1">
                <a:solidFill>
                  <a:srgbClr val="0000A0"/>
                </a:solidFill>
              </a:rPr>
              <a:t>Mathematical</a:t>
            </a:r>
          </a:p>
          <a:p>
            <a:pPr algn="ctr" eaLnBrk="1" fontAlgn="base" hangingPunct="1">
              <a:spcAft>
                <a:spcPct val="0"/>
              </a:spcAft>
            </a:pPr>
            <a:r>
              <a:rPr lang="en-US" sz="2800" b="1">
                <a:solidFill>
                  <a:srgbClr val="0000A0"/>
                </a:solidFill>
              </a:rPr>
              <a:t>Model</a:t>
            </a:r>
          </a:p>
        </p:txBody>
      </p:sp>
      <p:sp>
        <p:nvSpPr>
          <p:cNvPr id="8198" name="TextBox 8"/>
          <p:cNvSpPr txBox="1">
            <a:spLocks noChangeArrowheads="1"/>
          </p:cNvSpPr>
          <p:nvPr/>
        </p:nvSpPr>
        <p:spPr bwMode="auto">
          <a:xfrm>
            <a:off x="1271588" y="1600200"/>
            <a:ext cx="17954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fontAlgn="base" hangingPunct="1"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</a:rPr>
              <a:t>approximation</a:t>
            </a:r>
          </a:p>
        </p:txBody>
      </p:sp>
      <p:sp>
        <p:nvSpPr>
          <p:cNvPr id="8199" name="TextBox 9"/>
          <p:cNvSpPr txBox="1">
            <a:spLocks noChangeArrowheads="1"/>
          </p:cNvSpPr>
          <p:nvPr/>
        </p:nvSpPr>
        <p:spPr bwMode="auto">
          <a:xfrm>
            <a:off x="5238750" y="1600200"/>
            <a:ext cx="13716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</a:rPr>
              <a:t>derivation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5238750" y="1981200"/>
            <a:ext cx="1397000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1271588" y="1981200"/>
            <a:ext cx="1828800" cy="1588"/>
          </a:xfrm>
          <a:prstGeom prst="straightConnector1">
            <a:avLst/>
          </a:prstGeom>
          <a:ln w="25400">
            <a:solidFill>
              <a:schemeClr val="tx1"/>
            </a:solidFill>
            <a:prstDash val="dash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02" name="TextBox 18"/>
          <p:cNvSpPr txBox="1">
            <a:spLocks noChangeArrowheads="1"/>
          </p:cNvSpPr>
          <p:nvPr/>
        </p:nvSpPr>
        <p:spPr bwMode="auto">
          <a:xfrm>
            <a:off x="5238750" y="2057400"/>
            <a:ext cx="13716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</a:rPr>
              <a:t>analysis</a:t>
            </a:r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5157216" y="2438400"/>
            <a:ext cx="1347123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  <a:scene3d>
            <a:camera prst="orthographicFront">
              <a:rot lat="0" lon="10800000" rev="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04" name="TextBox 23"/>
          <p:cNvSpPr txBox="1">
            <a:spLocks noChangeArrowheads="1"/>
          </p:cNvSpPr>
          <p:nvPr/>
        </p:nvSpPr>
        <p:spPr bwMode="auto">
          <a:xfrm>
            <a:off x="1271588" y="2057400"/>
            <a:ext cx="1828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</a:rPr>
              <a:t>validation</a:t>
            </a:r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1152144" y="2438400"/>
            <a:ext cx="1828800" cy="1588"/>
          </a:xfrm>
          <a:prstGeom prst="straightConnector1">
            <a:avLst/>
          </a:prstGeom>
          <a:ln w="25400">
            <a:solidFill>
              <a:schemeClr val="tx1"/>
            </a:solidFill>
            <a:prstDash val="solid"/>
            <a:tailEnd type="arrow"/>
          </a:ln>
          <a:scene3d>
            <a:camera prst="orthographicFront">
              <a:rot lat="0" lon="10800000" rev="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06" name="TextBox 25"/>
          <p:cNvSpPr txBox="1">
            <a:spLocks noChangeArrowheads="1"/>
          </p:cNvSpPr>
          <p:nvPr/>
        </p:nvSpPr>
        <p:spPr bwMode="auto">
          <a:xfrm>
            <a:off x="990600" y="3048000"/>
            <a:ext cx="7173913" cy="13726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fontAlgn="base" hangingPunct="1">
              <a:spcAft>
                <a:spcPct val="0"/>
              </a:spcAft>
            </a:pPr>
            <a:r>
              <a:rPr lang="en-US" dirty="0">
                <a:solidFill>
                  <a:srgbClr val="000000"/>
                </a:solidFill>
              </a:rPr>
              <a:t>A </a:t>
            </a:r>
            <a:r>
              <a:rPr lang="en-US" b="1" dirty="0">
                <a:solidFill>
                  <a:srgbClr val="0000A0"/>
                </a:solidFill>
              </a:rPr>
              <a:t>mathematical model </a:t>
            </a:r>
            <a:r>
              <a:rPr lang="en-US" dirty="0">
                <a:solidFill>
                  <a:srgbClr val="000000"/>
                </a:solidFill>
              </a:rPr>
              <a:t>represents a </a:t>
            </a:r>
            <a:r>
              <a:rPr lang="en-US" b="1" dirty="0">
                <a:solidFill>
                  <a:srgbClr val="FF0000"/>
                </a:solidFill>
              </a:rPr>
              <a:t>simplified</a:t>
            </a:r>
            <a:r>
              <a:rPr lang="en-US" dirty="0">
                <a:solidFill>
                  <a:srgbClr val="000000"/>
                </a:solidFill>
              </a:rPr>
              <a:t> view of the </a:t>
            </a:r>
            <a:r>
              <a:rPr lang="en-US" b="1" dirty="0">
                <a:solidFill>
                  <a:srgbClr val="006000"/>
                </a:solidFill>
              </a:rPr>
              <a:t>real</a:t>
            </a:r>
            <a:r>
              <a:rPr lang="en-US" dirty="0">
                <a:solidFill>
                  <a:srgbClr val="000000"/>
                </a:solidFill>
              </a:rPr>
              <a:t> world.</a:t>
            </a:r>
          </a:p>
          <a:p>
            <a:pPr eaLnBrk="1" fontAlgn="base" hangingPunct="1">
              <a:spcAft>
                <a:spcPct val="0"/>
              </a:spcAft>
            </a:pPr>
            <a:endParaRPr lang="en-US" sz="16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3445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 smtClean="0">
                <a:latin typeface="Arial+Headings"/>
              </a:rPr>
              <a:t>Mathematical Modeling</a:t>
            </a:r>
          </a:p>
        </p:txBody>
      </p:sp>
      <p:sp>
        <p:nvSpPr>
          <p:cNvPr id="8195" name="TextBox 5"/>
          <p:cNvSpPr txBox="1">
            <a:spLocks noChangeArrowheads="1"/>
          </p:cNvSpPr>
          <p:nvPr/>
        </p:nvSpPr>
        <p:spPr bwMode="auto">
          <a:xfrm>
            <a:off x="73472" y="1600200"/>
            <a:ext cx="1194494" cy="104028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Aft>
                <a:spcPct val="0"/>
              </a:spcAft>
            </a:pPr>
            <a:r>
              <a:rPr lang="en-US" sz="2800" b="1" dirty="0">
                <a:solidFill>
                  <a:srgbClr val="006000"/>
                </a:solidFill>
              </a:rPr>
              <a:t>Real</a:t>
            </a:r>
          </a:p>
          <a:p>
            <a:pPr algn="ctr" eaLnBrk="1" fontAlgn="base" hangingPunct="1">
              <a:spcAft>
                <a:spcPct val="0"/>
              </a:spcAft>
            </a:pPr>
            <a:r>
              <a:rPr lang="en-US" sz="2800" b="1" dirty="0">
                <a:solidFill>
                  <a:srgbClr val="006000"/>
                </a:solidFill>
              </a:rPr>
              <a:t>World</a:t>
            </a:r>
          </a:p>
        </p:txBody>
      </p:sp>
      <p:sp>
        <p:nvSpPr>
          <p:cNvPr id="8196" name="TextBox 6"/>
          <p:cNvSpPr txBox="1">
            <a:spLocks noChangeArrowheads="1"/>
          </p:cNvSpPr>
          <p:nvPr/>
        </p:nvSpPr>
        <p:spPr bwMode="auto">
          <a:xfrm>
            <a:off x="3100388" y="1600200"/>
            <a:ext cx="2143125" cy="9540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Aft>
                <a:spcPct val="0"/>
              </a:spcAft>
            </a:pPr>
            <a:r>
              <a:rPr lang="en-US" sz="2800" b="1">
                <a:solidFill>
                  <a:srgbClr val="FF0000"/>
                </a:solidFill>
              </a:rPr>
              <a:t>Conceptual</a:t>
            </a:r>
          </a:p>
          <a:p>
            <a:pPr algn="ctr" eaLnBrk="1" fontAlgn="base" hangingPunct="1">
              <a:spcAft>
                <a:spcPct val="0"/>
              </a:spcAft>
            </a:pPr>
            <a:r>
              <a:rPr lang="en-US" sz="2800" b="1">
                <a:solidFill>
                  <a:srgbClr val="FF0000"/>
                </a:solidFill>
              </a:rPr>
              <a:t>Model</a:t>
            </a:r>
          </a:p>
        </p:txBody>
      </p:sp>
      <p:sp>
        <p:nvSpPr>
          <p:cNvPr id="8197" name="TextBox 7"/>
          <p:cNvSpPr txBox="1">
            <a:spLocks noChangeArrowheads="1"/>
          </p:cNvSpPr>
          <p:nvPr/>
        </p:nvSpPr>
        <p:spPr bwMode="auto">
          <a:xfrm>
            <a:off x="6610350" y="1600200"/>
            <a:ext cx="2463800" cy="1039813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Aft>
                <a:spcPct val="0"/>
              </a:spcAft>
            </a:pPr>
            <a:r>
              <a:rPr lang="en-US" sz="2800" b="1">
                <a:solidFill>
                  <a:srgbClr val="0000A0"/>
                </a:solidFill>
              </a:rPr>
              <a:t>Mathematical</a:t>
            </a:r>
          </a:p>
          <a:p>
            <a:pPr algn="ctr" eaLnBrk="1" fontAlgn="base" hangingPunct="1">
              <a:spcAft>
                <a:spcPct val="0"/>
              </a:spcAft>
            </a:pPr>
            <a:r>
              <a:rPr lang="en-US" sz="2800" b="1">
                <a:solidFill>
                  <a:srgbClr val="0000A0"/>
                </a:solidFill>
              </a:rPr>
              <a:t>Model</a:t>
            </a:r>
          </a:p>
        </p:txBody>
      </p:sp>
      <p:sp>
        <p:nvSpPr>
          <p:cNvPr id="8198" name="TextBox 8"/>
          <p:cNvSpPr txBox="1">
            <a:spLocks noChangeArrowheads="1"/>
          </p:cNvSpPr>
          <p:nvPr/>
        </p:nvSpPr>
        <p:spPr bwMode="auto">
          <a:xfrm>
            <a:off x="1271588" y="1600200"/>
            <a:ext cx="17954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fontAlgn="base" hangingPunct="1"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</a:rPr>
              <a:t>approximation</a:t>
            </a:r>
          </a:p>
        </p:txBody>
      </p:sp>
      <p:sp>
        <p:nvSpPr>
          <p:cNvPr id="8199" name="TextBox 9"/>
          <p:cNvSpPr txBox="1">
            <a:spLocks noChangeArrowheads="1"/>
          </p:cNvSpPr>
          <p:nvPr/>
        </p:nvSpPr>
        <p:spPr bwMode="auto">
          <a:xfrm>
            <a:off x="5238750" y="1600200"/>
            <a:ext cx="13716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</a:rPr>
              <a:t>derivation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5238750" y="1981200"/>
            <a:ext cx="1397000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1271588" y="1981200"/>
            <a:ext cx="1828800" cy="1588"/>
          </a:xfrm>
          <a:prstGeom prst="straightConnector1">
            <a:avLst/>
          </a:prstGeom>
          <a:ln w="25400">
            <a:solidFill>
              <a:schemeClr val="tx1"/>
            </a:solidFill>
            <a:prstDash val="dash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02" name="TextBox 18"/>
          <p:cNvSpPr txBox="1">
            <a:spLocks noChangeArrowheads="1"/>
          </p:cNvSpPr>
          <p:nvPr/>
        </p:nvSpPr>
        <p:spPr bwMode="auto">
          <a:xfrm>
            <a:off x="5238750" y="2057400"/>
            <a:ext cx="13716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</a:rPr>
              <a:t>analysis</a:t>
            </a:r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5157216" y="2438400"/>
            <a:ext cx="1347123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  <a:scene3d>
            <a:camera prst="orthographicFront">
              <a:rot lat="0" lon="10800000" rev="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04" name="TextBox 23"/>
          <p:cNvSpPr txBox="1">
            <a:spLocks noChangeArrowheads="1"/>
          </p:cNvSpPr>
          <p:nvPr/>
        </p:nvSpPr>
        <p:spPr bwMode="auto">
          <a:xfrm>
            <a:off x="1271588" y="2057400"/>
            <a:ext cx="1828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</a:rPr>
              <a:t>validation</a:t>
            </a:r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1152144" y="2438400"/>
            <a:ext cx="1828800" cy="1588"/>
          </a:xfrm>
          <a:prstGeom prst="straightConnector1">
            <a:avLst/>
          </a:prstGeom>
          <a:ln w="25400">
            <a:solidFill>
              <a:schemeClr val="tx1"/>
            </a:solidFill>
            <a:prstDash val="solid"/>
            <a:tailEnd type="arrow"/>
          </a:ln>
          <a:scene3d>
            <a:camera prst="orthographicFront">
              <a:rot lat="0" lon="10800000" rev="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06" name="TextBox 25"/>
          <p:cNvSpPr txBox="1">
            <a:spLocks noChangeArrowheads="1"/>
          </p:cNvSpPr>
          <p:nvPr/>
        </p:nvSpPr>
        <p:spPr bwMode="auto">
          <a:xfrm>
            <a:off x="990600" y="3048000"/>
            <a:ext cx="7173913" cy="3786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fontAlgn="base" hangingPunct="1"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</a:rPr>
              <a:t>A </a:t>
            </a:r>
            <a:r>
              <a:rPr lang="en-US" b="1">
                <a:solidFill>
                  <a:srgbClr val="0000A0"/>
                </a:solidFill>
              </a:rPr>
              <a:t>mathematical model </a:t>
            </a:r>
            <a:r>
              <a:rPr lang="en-US">
                <a:solidFill>
                  <a:srgbClr val="000000"/>
                </a:solidFill>
              </a:rPr>
              <a:t>represents a </a:t>
            </a:r>
            <a:r>
              <a:rPr lang="en-US" b="1">
                <a:solidFill>
                  <a:srgbClr val="FF0000"/>
                </a:solidFill>
              </a:rPr>
              <a:t>simplified</a:t>
            </a:r>
            <a:r>
              <a:rPr lang="en-US">
                <a:solidFill>
                  <a:srgbClr val="000000"/>
                </a:solidFill>
              </a:rPr>
              <a:t> view of the </a:t>
            </a:r>
            <a:r>
              <a:rPr lang="en-US" b="1">
                <a:solidFill>
                  <a:srgbClr val="006000"/>
                </a:solidFill>
              </a:rPr>
              <a:t>real</a:t>
            </a:r>
            <a:r>
              <a:rPr lang="en-US">
                <a:solidFill>
                  <a:srgbClr val="000000"/>
                </a:solidFill>
              </a:rPr>
              <a:t> world.</a:t>
            </a:r>
          </a:p>
          <a:p>
            <a:pPr eaLnBrk="1" fontAlgn="base" hangingPunct="1"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  <a:p>
            <a:pPr eaLnBrk="1" fontAlgn="base" hangingPunct="1">
              <a:spcAft>
                <a:spcPct val="0"/>
              </a:spcAft>
              <a:buFont typeface="Arial" pitchFamily="34" charset="0"/>
              <a:buChar char="•"/>
            </a:pPr>
            <a:r>
              <a:rPr lang="en-US">
                <a:solidFill>
                  <a:srgbClr val="000000"/>
                </a:solidFill>
              </a:rPr>
              <a:t> We want answers for the </a:t>
            </a:r>
            <a:r>
              <a:rPr lang="en-US" b="1">
                <a:solidFill>
                  <a:srgbClr val="006000"/>
                </a:solidFill>
              </a:rPr>
              <a:t>real</a:t>
            </a:r>
            <a:r>
              <a:rPr lang="en-US">
                <a:solidFill>
                  <a:srgbClr val="000000"/>
                </a:solidFill>
              </a:rPr>
              <a:t> world.</a:t>
            </a:r>
          </a:p>
          <a:p>
            <a:pPr eaLnBrk="1" fontAlgn="base" hangingPunct="1">
              <a:spcAft>
                <a:spcPct val="0"/>
              </a:spcAft>
              <a:buFont typeface="Arial" pitchFamily="34" charset="0"/>
              <a:buChar char="•"/>
            </a:pPr>
            <a:endParaRPr lang="en-US" sz="800">
              <a:solidFill>
                <a:srgbClr val="000000"/>
              </a:solidFill>
            </a:endParaRPr>
          </a:p>
          <a:p>
            <a:pPr eaLnBrk="1" fontAlgn="base" hangingPunct="1">
              <a:spcAft>
                <a:spcPct val="0"/>
              </a:spcAft>
              <a:buFont typeface="Arial" pitchFamily="34" charset="0"/>
              <a:buChar char="•"/>
            </a:pPr>
            <a:r>
              <a:rPr lang="en-US">
                <a:solidFill>
                  <a:srgbClr val="000000"/>
                </a:solidFill>
              </a:rPr>
              <a:t> </a:t>
            </a:r>
            <a:r>
              <a:rPr lang="en-US" b="1">
                <a:solidFill>
                  <a:srgbClr val="000000"/>
                </a:solidFill>
              </a:rPr>
              <a:t>But there is no guarantee that a model will give the right answers! </a:t>
            </a:r>
          </a:p>
          <a:p>
            <a:pPr eaLnBrk="1" fontAlgn="base" hangingPunct="1"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1357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Mathematical Models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435" name="TextBox 4"/>
          <p:cNvSpPr txBox="1">
            <a:spLocks noChangeArrowheads="1"/>
          </p:cNvSpPr>
          <p:nvPr/>
        </p:nvSpPr>
        <p:spPr bwMode="auto">
          <a:xfrm>
            <a:off x="1981200" y="2895600"/>
            <a:ext cx="1793875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US" sz="2400">
                <a:solidFill>
                  <a:prstClr val="black"/>
                </a:solidFill>
              </a:rPr>
              <a:t>Independent</a:t>
            </a:r>
          </a:p>
          <a:p>
            <a:pPr algn="ctr"/>
            <a:r>
              <a:rPr lang="en-US" sz="2400">
                <a:solidFill>
                  <a:prstClr val="black"/>
                </a:solidFill>
              </a:rPr>
              <a:t>Variable(s)</a:t>
            </a:r>
          </a:p>
        </p:txBody>
      </p:sp>
      <p:sp>
        <p:nvSpPr>
          <p:cNvPr id="18436" name="TextBox 5"/>
          <p:cNvSpPr txBox="1">
            <a:spLocks noChangeArrowheads="1"/>
          </p:cNvSpPr>
          <p:nvPr/>
        </p:nvSpPr>
        <p:spPr bwMode="auto">
          <a:xfrm>
            <a:off x="5410200" y="2895600"/>
            <a:ext cx="1582738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US" sz="2400">
                <a:solidFill>
                  <a:prstClr val="black"/>
                </a:solidFill>
              </a:rPr>
              <a:t>Dependent</a:t>
            </a:r>
          </a:p>
          <a:p>
            <a:pPr algn="ctr"/>
            <a:r>
              <a:rPr lang="en-US" sz="2400">
                <a:solidFill>
                  <a:prstClr val="black"/>
                </a:solidFill>
              </a:rPr>
              <a:t>Variable(s)</a:t>
            </a:r>
          </a:p>
        </p:txBody>
      </p:sp>
      <p:sp>
        <p:nvSpPr>
          <p:cNvPr id="18437" name="TextBox 6"/>
          <p:cNvSpPr txBox="1">
            <a:spLocks noChangeArrowheads="1"/>
          </p:cNvSpPr>
          <p:nvPr/>
        </p:nvSpPr>
        <p:spPr bwMode="auto">
          <a:xfrm>
            <a:off x="3962400" y="2743200"/>
            <a:ext cx="1295400" cy="1016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en-US" sz="2000">
              <a:solidFill>
                <a:prstClr val="black"/>
              </a:solidFill>
            </a:endParaRPr>
          </a:p>
          <a:p>
            <a:r>
              <a:rPr lang="en-US" sz="2000">
                <a:solidFill>
                  <a:prstClr val="black"/>
                </a:solidFill>
              </a:rPr>
              <a:t>Equations</a:t>
            </a:r>
          </a:p>
          <a:p>
            <a:endParaRPr lang="en-US" sz="2000">
              <a:solidFill>
                <a:prstClr val="black"/>
              </a:solidFill>
            </a:endParaRPr>
          </a:p>
        </p:txBody>
      </p:sp>
      <p:sp>
        <p:nvSpPr>
          <p:cNvPr id="18438" name="TextBox 14"/>
          <p:cNvSpPr txBox="1">
            <a:spLocks noChangeArrowheads="1"/>
          </p:cNvSpPr>
          <p:nvPr/>
        </p:nvSpPr>
        <p:spPr bwMode="auto">
          <a:xfrm>
            <a:off x="3810000" y="4114800"/>
            <a:ext cx="15382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2000">
                <a:solidFill>
                  <a:prstClr val="black"/>
                </a:solidFill>
              </a:rPr>
              <a:t>Narrow View</a:t>
            </a:r>
          </a:p>
        </p:txBody>
      </p:sp>
      <p:cxnSp>
        <p:nvCxnSpPr>
          <p:cNvPr id="27" name="Straight Arrow Connector 26"/>
          <p:cNvCxnSpPr>
            <a:stCxn id="18435" idx="1"/>
          </p:cNvCxnSpPr>
          <p:nvPr/>
        </p:nvCxnSpPr>
        <p:spPr>
          <a:xfrm rot="10800000" flipH="1">
            <a:off x="1981200" y="3276600"/>
            <a:ext cx="1981200" cy="34925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1828800" y="2438400"/>
            <a:ext cx="5638800" cy="220980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33" name="Straight Arrow Connector 32"/>
          <p:cNvCxnSpPr>
            <a:stCxn id="18437" idx="3"/>
          </p:cNvCxnSpPr>
          <p:nvPr/>
        </p:nvCxnSpPr>
        <p:spPr>
          <a:xfrm>
            <a:off x="5257800" y="3251200"/>
            <a:ext cx="1676400" cy="2540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29" idx="3"/>
          </p:cNvCxnSpPr>
          <p:nvPr/>
        </p:nvCxnSpPr>
        <p:spPr>
          <a:xfrm>
            <a:off x="7467600" y="3543300"/>
            <a:ext cx="1676400" cy="3810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>
            <a:off x="0" y="3505200"/>
            <a:ext cx="1828800" cy="158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444" name="TextBox 38"/>
          <p:cNvSpPr txBox="1">
            <a:spLocks noChangeArrowheads="1"/>
          </p:cNvSpPr>
          <p:nvPr/>
        </p:nvSpPr>
        <p:spPr bwMode="auto">
          <a:xfrm>
            <a:off x="152400" y="3048000"/>
            <a:ext cx="16478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2400" b="1">
                <a:solidFill>
                  <a:srgbClr val="0070C0"/>
                </a:solidFill>
              </a:rPr>
              <a:t>Parameters</a:t>
            </a:r>
          </a:p>
        </p:txBody>
      </p:sp>
      <p:sp>
        <p:nvSpPr>
          <p:cNvPr id="18445" name="TextBox 39"/>
          <p:cNvSpPr txBox="1">
            <a:spLocks noChangeArrowheads="1"/>
          </p:cNvSpPr>
          <p:nvPr/>
        </p:nvSpPr>
        <p:spPr bwMode="auto">
          <a:xfrm>
            <a:off x="7620000" y="3124200"/>
            <a:ext cx="13128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2400" b="1">
                <a:solidFill>
                  <a:srgbClr val="0070C0"/>
                </a:solidFill>
              </a:rPr>
              <a:t>Behavior</a:t>
            </a:r>
          </a:p>
        </p:txBody>
      </p:sp>
      <p:sp>
        <p:nvSpPr>
          <p:cNvPr id="18446" name="TextBox 40"/>
          <p:cNvSpPr txBox="1">
            <a:spLocks noChangeArrowheads="1"/>
          </p:cNvSpPr>
          <p:nvPr/>
        </p:nvSpPr>
        <p:spPr bwMode="auto">
          <a:xfrm>
            <a:off x="3810000" y="4953000"/>
            <a:ext cx="16557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2400" b="1">
                <a:solidFill>
                  <a:srgbClr val="0070C0"/>
                </a:solidFill>
              </a:rPr>
              <a:t>Broad View</a:t>
            </a:r>
          </a:p>
        </p:txBody>
      </p:sp>
      <p:sp>
        <p:nvSpPr>
          <p:cNvPr id="18447" name="Rectangle 15"/>
          <p:cNvSpPr>
            <a:spLocks noChangeArrowheads="1"/>
          </p:cNvSpPr>
          <p:nvPr/>
        </p:nvSpPr>
        <p:spPr bwMode="auto">
          <a:xfrm>
            <a:off x="2590800" y="6019800"/>
            <a:ext cx="410157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prstClr val="black"/>
                </a:solidFill>
              </a:rPr>
              <a:t>(see </a:t>
            </a:r>
            <a:r>
              <a:rPr lang="en-US" sz="2400" dirty="0" err="1">
                <a:solidFill>
                  <a:prstClr val="black"/>
                </a:solidFill>
              </a:rPr>
              <a:t>Ledder</a:t>
            </a:r>
            <a:r>
              <a:rPr lang="en-US" sz="2400" dirty="0">
                <a:solidFill>
                  <a:prstClr val="black"/>
                </a:solidFill>
              </a:rPr>
              <a:t>, </a:t>
            </a:r>
            <a:r>
              <a:rPr lang="en-US" sz="2400" i="1" dirty="0">
                <a:solidFill>
                  <a:prstClr val="black"/>
                </a:solidFill>
              </a:rPr>
              <a:t>PRIMUS</a:t>
            </a:r>
            <a:r>
              <a:rPr lang="en-US" sz="2400" dirty="0">
                <a:solidFill>
                  <a:prstClr val="black"/>
                </a:solidFill>
              </a:rPr>
              <a:t>, </a:t>
            </a:r>
            <a:r>
              <a:rPr lang="en-US" sz="2400" dirty="0" smtClean="0">
                <a:solidFill>
                  <a:prstClr val="black"/>
                </a:solidFill>
              </a:rPr>
              <a:t>Jan </a:t>
            </a:r>
            <a:r>
              <a:rPr lang="en-US" sz="2400" dirty="0">
                <a:solidFill>
                  <a:prstClr val="black"/>
                </a:solidFill>
              </a:rPr>
              <a:t>2008)</a:t>
            </a:r>
          </a:p>
        </p:txBody>
      </p:sp>
    </p:spTree>
    <p:extLst>
      <p:ext uri="{BB962C8B-B14F-4D97-AF65-F5344CB8AC3E}">
        <p14:creationId xmlns:p14="http://schemas.microsoft.com/office/powerpoint/2010/main" val="3724656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57199"/>
            <a:ext cx="8229600" cy="6172201"/>
          </a:xfrm>
        </p:spPr>
        <p:txBody>
          <a:bodyPr/>
          <a:lstStyle/>
          <a:p>
            <a:pPr>
              <a:buFontTx/>
              <a:buNone/>
            </a:pPr>
            <a:r>
              <a:rPr lang="en-US" sz="2800" dirty="0" smtClean="0"/>
              <a:t>Presenting </a:t>
            </a:r>
            <a:r>
              <a:rPr lang="en-US" b="1" dirty="0" smtClean="0">
                <a:solidFill>
                  <a:srgbClr val="800080"/>
                </a:solidFill>
              </a:rPr>
              <a:t>BUGBOX-predator</a:t>
            </a:r>
            <a:r>
              <a:rPr lang="en-US" sz="2800" dirty="0" smtClean="0"/>
              <a:t>, a </a:t>
            </a:r>
            <a:r>
              <a:rPr lang="en-US" sz="2800" b="1" dirty="0" smtClean="0">
                <a:solidFill>
                  <a:srgbClr val="00A000"/>
                </a:solidFill>
              </a:rPr>
              <a:t>real</a:t>
            </a:r>
            <a:r>
              <a:rPr lang="en-US" sz="2800" dirty="0" smtClean="0"/>
              <a:t> </a:t>
            </a:r>
            <a:r>
              <a:rPr lang="en-US" sz="2800" b="1" dirty="0" smtClean="0">
                <a:solidFill>
                  <a:srgbClr val="00A000"/>
                </a:solidFill>
              </a:rPr>
              <a:t>biology lab for a virtual world</a:t>
            </a:r>
            <a:r>
              <a:rPr lang="en-US" sz="2800" dirty="0" smtClean="0"/>
              <a:t>.</a:t>
            </a:r>
          </a:p>
          <a:p>
            <a:pPr>
              <a:buFontTx/>
              <a:buNone/>
            </a:pPr>
            <a:endParaRPr lang="en-US" sz="800" dirty="0" smtClean="0"/>
          </a:p>
          <a:p>
            <a:pPr>
              <a:buFontTx/>
              <a:buNone/>
            </a:pPr>
            <a:r>
              <a:rPr lang="en-US" sz="2800" b="1" dirty="0" smtClean="0">
                <a:solidFill>
                  <a:srgbClr val="0070C0"/>
                </a:solidFill>
              </a:rPr>
              <a:t>http://www.math.unl.edu/~gledder1/BUGBOX/</a:t>
            </a:r>
          </a:p>
          <a:p>
            <a:pPr>
              <a:buFontTx/>
              <a:buNone/>
            </a:pPr>
            <a:endParaRPr lang="en-US" sz="1200" dirty="0" smtClean="0"/>
          </a:p>
          <a:p>
            <a:pPr>
              <a:buFontTx/>
              <a:buNone/>
            </a:pPr>
            <a:r>
              <a:rPr lang="en-US" sz="2400" dirty="0" smtClean="0"/>
              <a:t>The BUGBOX insect system is simple:</a:t>
            </a:r>
          </a:p>
          <a:p>
            <a:pPr lvl="1"/>
            <a:r>
              <a:rPr lang="en-US" sz="2000" dirty="0" smtClean="0"/>
              <a:t>The prey don’t move.</a:t>
            </a:r>
          </a:p>
          <a:p>
            <a:pPr lvl="1"/>
            <a:r>
              <a:rPr lang="en-US" sz="2000" dirty="0" smtClean="0"/>
              <a:t>The world is two-dimensional and homogeneous.</a:t>
            </a:r>
          </a:p>
          <a:p>
            <a:pPr lvl="1"/>
            <a:r>
              <a:rPr lang="en-US" sz="2000" dirty="0" smtClean="0"/>
              <a:t>There is no place to hide.</a:t>
            </a:r>
          </a:p>
          <a:p>
            <a:pPr lvl="1"/>
            <a:r>
              <a:rPr lang="en-US" sz="2000" dirty="0" smtClean="0"/>
              <a:t>Experiment speed can be manipulated.</a:t>
            </a:r>
          </a:p>
          <a:p>
            <a:pPr lvl="1"/>
            <a:r>
              <a:rPr lang="en-US" sz="2000" dirty="0" smtClean="0"/>
              <a:t>No confounding behaviors.</a:t>
            </a:r>
          </a:p>
          <a:p>
            <a:pPr lvl="1"/>
            <a:r>
              <a:rPr lang="en-US" sz="2000" dirty="0" smtClean="0"/>
              <a:t>Simple search strategy.</a:t>
            </a:r>
          </a:p>
        </p:txBody>
      </p:sp>
      <p:cxnSp>
        <p:nvCxnSpPr>
          <p:cNvPr id="29701" name="Straight Arrow Connector 5"/>
          <p:cNvCxnSpPr>
            <a:cxnSpLocks noChangeShapeType="1"/>
          </p:cNvCxnSpPr>
          <p:nvPr/>
        </p:nvCxnSpPr>
        <p:spPr bwMode="auto">
          <a:xfrm rot="16200000" flipH="1">
            <a:off x="4000500" y="6438900"/>
            <a:ext cx="914400" cy="76200"/>
          </a:xfrm>
          <a:prstGeom prst="straightConnector1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 type="arrow" w="med" len="med"/>
              </a14:hiddenLine>
            </a:ext>
          </a:extLst>
        </p:spPr>
      </p:cxnSp>
    </p:spTree>
    <p:extLst>
      <p:ext uri="{BB962C8B-B14F-4D97-AF65-F5344CB8AC3E}">
        <p14:creationId xmlns:p14="http://schemas.microsoft.com/office/powerpoint/2010/main" val="3957655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57199"/>
            <a:ext cx="8229600" cy="6172201"/>
          </a:xfrm>
        </p:spPr>
        <p:txBody>
          <a:bodyPr/>
          <a:lstStyle/>
          <a:p>
            <a:pPr>
              <a:buFontTx/>
              <a:buNone/>
            </a:pPr>
            <a:r>
              <a:rPr lang="en-US" sz="2800" dirty="0" smtClean="0"/>
              <a:t>Presenting </a:t>
            </a:r>
            <a:r>
              <a:rPr lang="en-US" b="1" dirty="0" smtClean="0">
                <a:solidFill>
                  <a:srgbClr val="800080"/>
                </a:solidFill>
              </a:rPr>
              <a:t>BUGBOX-predator</a:t>
            </a:r>
            <a:r>
              <a:rPr lang="en-US" sz="2800" dirty="0" smtClean="0"/>
              <a:t>, a </a:t>
            </a:r>
            <a:r>
              <a:rPr lang="en-US" sz="2800" b="1" dirty="0" smtClean="0">
                <a:solidFill>
                  <a:srgbClr val="00A000"/>
                </a:solidFill>
              </a:rPr>
              <a:t>real</a:t>
            </a:r>
            <a:r>
              <a:rPr lang="en-US" sz="2800" dirty="0" smtClean="0"/>
              <a:t> </a:t>
            </a:r>
            <a:r>
              <a:rPr lang="en-US" sz="2800" b="1" dirty="0" smtClean="0">
                <a:solidFill>
                  <a:srgbClr val="00A000"/>
                </a:solidFill>
              </a:rPr>
              <a:t>biology lab for a virtual world</a:t>
            </a:r>
            <a:r>
              <a:rPr lang="en-US" sz="2800" dirty="0" smtClean="0"/>
              <a:t>.</a:t>
            </a:r>
          </a:p>
          <a:p>
            <a:pPr>
              <a:buFontTx/>
              <a:buNone/>
            </a:pPr>
            <a:endParaRPr lang="en-US" sz="800" dirty="0" smtClean="0"/>
          </a:p>
          <a:p>
            <a:pPr>
              <a:buFontTx/>
              <a:buNone/>
            </a:pPr>
            <a:r>
              <a:rPr lang="en-US" sz="2800" b="1" dirty="0" smtClean="0">
                <a:solidFill>
                  <a:srgbClr val="0070C0"/>
                </a:solidFill>
              </a:rPr>
              <a:t>http://www.math.unl.edu/~gledder1/BUGBOX/</a:t>
            </a:r>
          </a:p>
          <a:p>
            <a:pPr>
              <a:buFontTx/>
              <a:buNone/>
            </a:pPr>
            <a:endParaRPr lang="en-US" sz="1200" dirty="0" smtClean="0"/>
          </a:p>
          <a:p>
            <a:pPr>
              <a:buFontTx/>
              <a:buNone/>
            </a:pPr>
            <a:r>
              <a:rPr lang="en-US" sz="2400" dirty="0" smtClean="0"/>
              <a:t>The BUGBOX insect system is simple:</a:t>
            </a:r>
          </a:p>
          <a:p>
            <a:pPr lvl="1"/>
            <a:r>
              <a:rPr lang="en-US" sz="2000" dirty="0" smtClean="0"/>
              <a:t>The prey don’t move.</a:t>
            </a:r>
          </a:p>
          <a:p>
            <a:pPr lvl="1"/>
            <a:r>
              <a:rPr lang="en-US" sz="2000" dirty="0" smtClean="0"/>
              <a:t>The world is two-dimensional and homogeneous.</a:t>
            </a:r>
          </a:p>
          <a:p>
            <a:pPr lvl="1"/>
            <a:r>
              <a:rPr lang="en-US" sz="2000" dirty="0" smtClean="0"/>
              <a:t>There is no place to hide.</a:t>
            </a:r>
          </a:p>
          <a:p>
            <a:pPr lvl="1"/>
            <a:r>
              <a:rPr lang="en-US" sz="2000" dirty="0" smtClean="0"/>
              <a:t>Experiment speed can be manipulated.</a:t>
            </a:r>
          </a:p>
          <a:p>
            <a:pPr lvl="1"/>
            <a:r>
              <a:rPr lang="en-US" sz="2000" dirty="0" smtClean="0"/>
              <a:t>No confounding behaviors.</a:t>
            </a:r>
          </a:p>
          <a:p>
            <a:pPr lvl="1"/>
            <a:r>
              <a:rPr lang="en-US" sz="2000" dirty="0" smtClean="0"/>
              <a:t>Simple search strategy.</a:t>
            </a:r>
          </a:p>
          <a:p>
            <a:pPr marL="0" lvl="1" indent="0">
              <a:buNone/>
            </a:pPr>
            <a:r>
              <a:rPr lang="en-US" sz="2400" dirty="0" smtClean="0"/>
              <a:t>But it’s not too simple:</a:t>
            </a:r>
          </a:p>
          <a:p>
            <a:pPr marL="457200" lvl="1" indent="0"/>
            <a:r>
              <a:rPr lang="en-US" sz="2000" dirty="0" smtClean="0"/>
              <a:t>  Randomly distributed prey.</a:t>
            </a:r>
          </a:p>
          <a:p>
            <a:pPr marL="457200" lvl="1" indent="0"/>
            <a:r>
              <a:rPr lang="en-US" sz="2000" dirty="0"/>
              <a:t> </a:t>
            </a:r>
            <a:r>
              <a:rPr lang="en-US" sz="2000" dirty="0" smtClean="0"/>
              <a:t> “Realistic” predation behavior, including random movement.</a:t>
            </a:r>
            <a:endParaRPr lang="en-US" sz="2000" dirty="0"/>
          </a:p>
        </p:txBody>
      </p:sp>
      <p:cxnSp>
        <p:nvCxnSpPr>
          <p:cNvPr id="29701" name="Straight Arrow Connector 5"/>
          <p:cNvCxnSpPr>
            <a:cxnSpLocks noChangeShapeType="1"/>
          </p:cNvCxnSpPr>
          <p:nvPr/>
        </p:nvCxnSpPr>
        <p:spPr bwMode="auto">
          <a:xfrm rot="16200000" flipH="1">
            <a:off x="4000500" y="6438900"/>
            <a:ext cx="914400" cy="76200"/>
          </a:xfrm>
          <a:prstGeom prst="straightConnector1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 type="arrow" w="med" len="med"/>
              </a14:hiddenLine>
            </a:ext>
          </a:extLst>
        </p:spPr>
      </p:cxnSp>
    </p:spTree>
    <p:extLst>
      <p:ext uri="{BB962C8B-B14F-4D97-AF65-F5344CB8AC3E}">
        <p14:creationId xmlns:p14="http://schemas.microsoft.com/office/powerpoint/2010/main" val="109954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>
                <a:latin typeface="Arial" pitchFamily="34" charset="0"/>
                <a:cs typeface="Arial" pitchFamily="34" charset="0"/>
              </a:rPr>
              <a:t>P. </a:t>
            </a:r>
            <a:r>
              <a:rPr lang="en-US" b="1" i="1" dirty="0" err="1" smtClean="0">
                <a:latin typeface="Arial" pitchFamily="34" charset="0"/>
                <a:cs typeface="Arial" pitchFamily="34" charset="0"/>
              </a:rPr>
              <a:t>steadius</a:t>
            </a:r>
            <a:r>
              <a:rPr lang="en-US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Data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0237" y="1428750"/>
            <a:ext cx="5343525" cy="4000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01353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3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395</TotalTime>
  <Words>1161</Words>
  <Application>Microsoft Office PowerPoint</Application>
  <PresentationFormat>On-screen Show (4:3)</PresentationFormat>
  <Paragraphs>261</Paragraphs>
  <Slides>28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7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28</vt:i4>
      </vt:variant>
    </vt:vector>
  </HeadingPairs>
  <TitlesOfParts>
    <vt:vector size="37" baseType="lpstr">
      <vt:lpstr>Office Theme</vt:lpstr>
      <vt:lpstr>Default Design</vt:lpstr>
      <vt:lpstr>1_Default Design</vt:lpstr>
      <vt:lpstr>2_Default Design</vt:lpstr>
      <vt:lpstr>2_Office Theme</vt:lpstr>
      <vt:lpstr>3_Default Design</vt:lpstr>
      <vt:lpstr>1_Office Theme</vt:lpstr>
      <vt:lpstr>Equation</vt:lpstr>
      <vt:lpstr>Microsoft Equation 3.0</vt:lpstr>
      <vt:lpstr>Using Virtual Laboratories to Teach Mathematical Modeling</vt:lpstr>
      <vt:lpstr>PowerPoint Presentation</vt:lpstr>
      <vt:lpstr>PowerPoint Presentation</vt:lpstr>
      <vt:lpstr>Mathematical Modeling</vt:lpstr>
      <vt:lpstr>Mathematical Modeling</vt:lpstr>
      <vt:lpstr>Mathematical Models</vt:lpstr>
      <vt:lpstr>PowerPoint Presentation</vt:lpstr>
      <vt:lpstr>PowerPoint Presentation</vt:lpstr>
      <vt:lpstr>P. steadius Data</vt:lpstr>
      <vt:lpstr>Linear Regression</vt:lpstr>
      <vt:lpstr>P. steadius Model</vt:lpstr>
      <vt:lpstr>P. speedius Data*</vt:lpstr>
      <vt:lpstr>Holling Type II Model</vt:lpstr>
      <vt:lpstr>Holling Type II Model</vt:lpstr>
      <vt:lpstr>Holling Type II Model</vt:lpstr>
      <vt:lpstr>Holling Type II Model</vt:lpstr>
      <vt:lpstr>Holling Type II Model</vt:lpstr>
      <vt:lpstr>Holling Type II Model</vt:lpstr>
      <vt:lpstr>Semi-Linear Regression</vt:lpstr>
      <vt:lpstr>P. speedius Model</vt:lpstr>
      <vt:lpstr>PowerPoint Presentation</vt:lpstr>
      <vt:lpstr>Boxbug Species 1 Model*</vt:lpstr>
      <vt:lpstr>Final Boxbug model</vt:lpstr>
      <vt:lpstr>Boxbug Computer Simulation</vt:lpstr>
      <vt:lpstr>Finding the Growth Rate</vt:lpstr>
      <vt:lpstr>Finding the Growth Rate</vt:lpstr>
      <vt:lpstr>Follow-up</vt:lpstr>
      <vt:lpstr>Online Resources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Glenn Ledder</dc:creator>
  <cp:lastModifiedBy>Glenn Ledder</cp:lastModifiedBy>
  <cp:revision>24</cp:revision>
  <dcterms:created xsi:type="dcterms:W3CDTF">2012-07-17T05:44:25Z</dcterms:created>
  <dcterms:modified xsi:type="dcterms:W3CDTF">2012-07-24T15:56:04Z</dcterms:modified>
</cp:coreProperties>
</file>